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5" r:id="rId3"/>
    <p:sldId id="299" r:id="rId4"/>
    <p:sldId id="263" r:id="rId5"/>
    <p:sldId id="491" r:id="rId6"/>
    <p:sldId id="296" r:id="rId7"/>
    <p:sldId id="297" r:id="rId8"/>
    <p:sldId id="298" r:id="rId9"/>
    <p:sldId id="294" r:id="rId10"/>
    <p:sldId id="266" r:id="rId11"/>
    <p:sldId id="267" r:id="rId12"/>
    <p:sldId id="492" r:id="rId13"/>
    <p:sldId id="493" r:id="rId14"/>
    <p:sldId id="268" r:id="rId15"/>
    <p:sldId id="269" r:id="rId16"/>
    <p:sldId id="270" r:id="rId17"/>
    <p:sldId id="271" r:id="rId18"/>
    <p:sldId id="511" r:id="rId19"/>
    <p:sldId id="300" r:id="rId20"/>
    <p:sldId id="301" r:id="rId21"/>
    <p:sldId id="302" r:id="rId22"/>
    <p:sldId id="303" r:id="rId23"/>
    <p:sldId id="509" r:id="rId24"/>
    <p:sldId id="304" r:id="rId25"/>
    <p:sldId id="277" r:id="rId26"/>
    <p:sldId id="274" r:id="rId27"/>
    <p:sldId id="276" r:id="rId28"/>
    <p:sldId id="275" r:id="rId29"/>
    <p:sldId id="307" r:id="rId30"/>
    <p:sldId id="515" r:id="rId31"/>
    <p:sldId id="514" r:id="rId32"/>
    <p:sldId id="513" r:id="rId33"/>
    <p:sldId id="281" r:id="rId34"/>
    <p:sldId id="516" r:id="rId35"/>
    <p:sldId id="517" r:id="rId36"/>
    <p:sldId id="518" r:id="rId37"/>
    <p:sldId id="519" r:id="rId38"/>
    <p:sldId id="520" r:id="rId39"/>
    <p:sldId id="293" r:id="rId40"/>
    <p:sldId id="512" r:id="rId41"/>
    <p:sldId id="306" r:id="rId42"/>
    <p:sldId id="292" r:id="rId43"/>
    <p:sldId id="305" r:id="rId44"/>
    <p:sldId id="308" r:id="rId45"/>
    <p:sldId id="309" r:id="rId46"/>
    <p:sldId id="524" r:id="rId47"/>
    <p:sldId id="525" r:id="rId48"/>
    <p:sldId id="310" r:id="rId49"/>
    <p:sldId id="311" r:id="rId50"/>
    <p:sldId id="521" r:id="rId51"/>
    <p:sldId id="312" r:id="rId52"/>
    <p:sldId id="531" r:id="rId53"/>
    <p:sldId id="532" r:id="rId54"/>
    <p:sldId id="530" r:id="rId55"/>
    <p:sldId id="313" r:id="rId56"/>
    <p:sldId id="439" r:id="rId57"/>
    <p:sldId id="529" r:id="rId58"/>
    <p:sldId id="522" r:id="rId59"/>
    <p:sldId id="291" r:id="rId60"/>
    <p:sldId id="446" r:id="rId61"/>
    <p:sldId id="503" r:id="rId62"/>
    <p:sldId id="440" r:id="rId63"/>
    <p:sldId id="450" r:id="rId64"/>
    <p:sldId id="289" r:id="rId65"/>
    <p:sldId id="527" r:id="rId66"/>
    <p:sldId id="452" r:id="rId67"/>
    <p:sldId id="526" r:id="rId68"/>
    <p:sldId id="449" r:id="rId69"/>
    <p:sldId id="451" r:id="rId70"/>
    <p:sldId id="453" r:id="rId71"/>
    <p:sldId id="455" r:id="rId72"/>
    <p:sldId id="457" r:id="rId73"/>
    <p:sldId id="459" r:id="rId74"/>
    <p:sldId id="458" r:id="rId75"/>
    <p:sldId id="460" r:id="rId76"/>
    <p:sldId id="461" r:id="rId77"/>
    <p:sldId id="462" r:id="rId78"/>
    <p:sldId id="463" r:id="rId79"/>
    <p:sldId id="464" r:id="rId80"/>
    <p:sldId id="465" r:id="rId81"/>
    <p:sldId id="466" r:id="rId82"/>
    <p:sldId id="467" r:id="rId83"/>
    <p:sldId id="468" r:id="rId84"/>
    <p:sldId id="469" r:id="rId85"/>
    <p:sldId id="470" r:id="rId86"/>
    <p:sldId id="496" r:id="rId87"/>
    <p:sldId id="497" r:id="rId88"/>
    <p:sldId id="500" r:id="rId89"/>
    <p:sldId id="501" r:id="rId90"/>
    <p:sldId id="502" r:id="rId91"/>
    <p:sldId id="495" r:id="rId92"/>
    <p:sldId id="471" r:id="rId93"/>
    <p:sldId id="472" r:id="rId94"/>
    <p:sldId id="278" r:id="rId95"/>
    <p:sldId id="473" r:id="rId96"/>
    <p:sldId id="474" r:id="rId97"/>
    <p:sldId id="475" r:id="rId98"/>
    <p:sldId id="476" r:id="rId99"/>
    <p:sldId id="478" r:id="rId100"/>
    <p:sldId id="528" r:id="rId101"/>
    <p:sldId id="479" r:id="rId102"/>
    <p:sldId id="486" r:id="rId103"/>
    <p:sldId id="487" r:id="rId104"/>
    <p:sldId id="480" r:id="rId105"/>
    <p:sldId id="481" r:id="rId106"/>
    <p:sldId id="482" r:id="rId107"/>
    <p:sldId id="483" r:id="rId108"/>
    <p:sldId id="484" r:id="rId109"/>
    <p:sldId id="485" r:id="rId110"/>
    <p:sldId id="489" r:id="rId111"/>
    <p:sldId id="290" r:id="rId112"/>
    <p:sldId id="490" r:id="rId113"/>
    <p:sldId id="510" r:id="rId114"/>
    <p:sldId id="504" r:id="rId115"/>
    <p:sldId id="505" r:id="rId116"/>
    <p:sldId id="508" r:id="rId117"/>
    <p:sldId id="506" r:id="rId118"/>
    <p:sldId id="507" r:id="rId119"/>
    <p:sldId id="444" r:id="rId120"/>
    <p:sldId id="445" r:id="rId121"/>
    <p:sldId id="443" r:id="rId122"/>
    <p:sldId id="447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7599-26B4-4D65-A95A-9D5D62D0F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1A42-7499-4955-94BD-DABF7BE0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DBA4-BC9D-4D5B-9692-24DF7E02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88258-2507-4F3D-9315-10A997F0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5BE79-34C6-4100-8F5E-F6503E65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C607-9BE2-4CB7-8FEF-E7C246F9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6E8CB-5CB0-4070-BD24-FD948A059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C248-4FF5-4DCF-A4AB-6177B44F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176A5-2D5D-4E04-A7CE-A8F044E6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B8C5-E30B-4AF4-B605-4AE3E597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1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4507B-5A40-4C16-9F36-41310C7EE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7CE84-98D0-42EA-A028-2F8C1B0D6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35B96-0561-493E-909D-138BE488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08E1-A776-48E4-9B74-B2C708F2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9C6C-56BB-4023-B907-D31A1C7F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3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3E18-15E7-4C8E-9779-EAB2163B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5CB05-54CB-43DC-819A-8B168508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B2D4F-8424-430E-B6FC-183173CC0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0C4AF-0D33-4943-BCAB-90DB1EAD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B0E6-DBFB-4504-9A58-DBF3F5B3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8706-3871-4DF1-9152-0DB6FCBA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412B4-D31A-43B5-85C0-0DD146C17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396D-2B1D-4516-994D-FCDD77C3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28C0-FF38-4377-8020-9CBB2F3C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963F9-ED7F-448A-9D4D-768D4477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B17-D521-4F9F-B1C7-3060C4C0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BA32-6A79-4ED2-9B2E-0267DDDCB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42D21-9786-4A1F-A9FE-A4ECF22DE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D564F-406A-4326-B1B2-BFFCD34A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5D79A-356C-4584-ABF5-019E3E01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77328-8530-416A-B3DF-83359ECB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0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1C505-DC88-4B5E-9433-735E8A93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E135B-FB62-4CD9-9B93-AA072A682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EE1D4-F076-4510-A26F-94922EEE6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54B29-2354-4102-93D9-B1B024EDD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0703C-8C63-4B20-B623-C92AAABCF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DC143-AE2D-451E-9B83-75B6EE1F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B213A-4A8F-40CC-B643-B21FC46F9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275A8-B179-43A3-B287-60BF18A5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5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0C8B-6A42-4E99-BE58-0C6164A8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68C64-C7C2-4D62-8809-A07376D4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59C63-BFDC-4A50-8883-256B745A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F2299-85B8-496F-AE28-D4F7618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69D220-D052-496E-A9C1-B82D7061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19E7E-F212-4343-A194-8C3B7472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496F1-8288-4B0C-96C4-0677C9D1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0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0761-F1BA-4A60-8148-07426ED3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C535-54BF-41D9-A927-2CEE2C766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E9D00-2ED5-4ED0-8FB9-986591958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8F3BF-B5EF-4136-B34F-89509C9F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DA677-80F5-40B4-9AC4-53ADF2D3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350DD-1ED6-4252-B530-B2F25AB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6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BD1F-B901-4A75-A86E-427893CD6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70D94C-5D7B-42B2-9597-D90F8220F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F0E3A-9EF2-4EE1-8A4A-0DDE38E3D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C39BE-28F9-49EB-A97B-8E0B3878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9143E-B427-4E4B-9C77-82328D64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ECF63-849D-419A-80F8-2953EC1E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911C7-5257-43C8-941C-941BE46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E89C4-4E2B-472F-A4B6-CA8C39058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B28E9-C8D6-48D8-A2A5-9803172B5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ADB18-8E4F-4996-A87A-1E29E548DD83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01E09-7371-40CA-8CDD-9CEE5CD42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5655-681E-415D-BC5E-E871795F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0519A-F1A4-476B-9E1E-5097E6AA8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9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27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27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27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27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1.jpe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1.jpe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png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jpe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0.png"/><Relationship Id="rId2" Type="http://schemas.openxmlformats.org/officeDocument/2006/relationships/image" Target="../media/image240.png"/><Relationship Id="rId16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2.png"/><Relationship Id="rId3" Type="http://schemas.openxmlformats.org/officeDocument/2006/relationships/image" Target="../media/image60.png"/><Relationship Id="rId7" Type="http://schemas.openxmlformats.org/officeDocument/2006/relationships/image" Target="../media/image7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0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27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AF16-D7BF-4722-8C84-F5530AFC2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Numerical Linear Algebra in the Sliding Window Model</a:t>
            </a:r>
          </a:p>
        </p:txBody>
      </p:sp>
      <p:pic>
        <p:nvPicPr>
          <p:cNvPr id="1028" name="Picture 4" descr="Image result for linear regression">
            <a:extLst>
              <a:ext uri="{FF2B5EF4-FFF2-40B4-BE49-F238E27FC236}">
                <a16:creationId xmlns:a16="http://schemas.microsoft.com/office/drawing/2014/main" id="{CB4783AA-6596-44B3-AF40-A2849F83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68" y="4081463"/>
            <a:ext cx="360097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12B12-6974-46E8-B0B1-86B1E2D0BBA9}"/>
              </a:ext>
            </a:extLst>
          </p:cNvPr>
          <p:cNvSpPr txBox="1"/>
          <p:nvPr/>
        </p:nvSpPr>
        <p:spPr>
          <a:xfrm>
            <a:off x="3497616" y="628597"/>
            <a:ext cx="4195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1 0 1 1 1 0 0 1 1 0 1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D6D4CD-646D-4EA0-ACBF-E216FB83A7F5}"/>
              </a:ext>
            </a:extLst>
          </p:cNvPr>
          <p:cNvSpPr/>
          <p:nvPr/>
        </p:nvSpPr>
        <p:spPr>
          <a:xfrm>
            <a:off x="4670106" y="617555"/>
            <a:ext cx="2926374" cy="71892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A021E3-E981-4BE1-82B8-D50A3313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0" y="4295777"/>
            <a:ext cx="3845044" cy="2173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272A1-4B4C-4E43-A295-BD1407245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07" y="4081463"/>
            <a:ext cx="3193988" cy="22262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3F8A25-3CC0-408C-81EF-E0C7826CB1FA}"/>
              </a:ext>
            </a:extLst>
          </p:cNvPr>
          <p:cNvSpPr txBox="1"/>
          <p:nvPr/>
        </p:nvSpPr>
        <p:spPr>
          <a:xfrm>
            <a:off x="5674673" y="6475182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90992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Example: Number of ones in sliding window (2-approximation)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1 0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B109E-50F1-4B68-BD71-4EB669514D7F}"/>
              </a:ext>
            </a:extLst>
          </p:cNvPr>
          <p:cNvSpPr txBox="1"/>
          <p:nvPr/>
        </p:nvSpPr>
        <p:spPr>
          <a:xfrm>
            <a:off x="1281894" y="4794058"/>
            <a:ext cx="57896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B309-83EF-408D-9B80-05A0F2D8C52C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8F4FC5-43BD-4775-85D2-98DF675DD0D7}"/>
              </a:ext>
            </a:extLst>
          </p:cNvPr>
          <p:cNvSpPr/>
          <p:nvPr/>
        </p:nvSpPr>
        <p:spPr>
          <a:xfrm>
            <a:off x="1139886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54A90-5095-42F5-B928-79F645C98574}"/>
              </a:ext>
            </a:extLst>
          </p:cNvPr>
          <p:cNvSpPr txBox="1"/>
          <p:nvPr/>
        </p:nvSpPr>
        <p:spPr>
          <a:xfrm>
            <a:off x="1616802" y="5159826"/>
            <a:ext cx="244055" cy="369332"/>
          </a:xfrm>
          <a:prstGeom prst="rect">
            <a:avLst/>
          </a:prstGeom>
          <a:solidFill>
            <a:srgbClr val="F664EC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5D0E1-733F-4164-9152-70E96C94B4F7}"/>
              </a:ext>
            </a:extLst>
          </p:cNvPr>
          <p:cNvSpPr/>
          <p:nvPr/>
        </p:nvSpPr>
        <p:spPr>
          <a:xfrm>
            <a:off x="838200" y="51633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642876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Template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Suppose we know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Reverse online leverage score: Sample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Monotonicity of ridge leverage score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Outputs a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[CMM15]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D9EFEAD-AF92-446A-A800-B54C02641C0A}"/>
              </a:ext>
            </a:extLst>
          </p:cNvPr>
          <p:cNvSpPr/>
          <p:nvPr/>
        </p:nvSpPr>
        <p:spPr>
          <a:xfrm>
            <a:off x="9119956" y="1209795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/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775C550-0D2E-425C-A96A-5017D76DF04C}"/>
              </a:ext>
            </a:extLst>
          </p:cNvPr>
          <p:cNvSpPr/>
          <p:nvPr/>
        </p:nvSpPr>
        <p:spPr>
          <a:xfrm>
            <a:off x="9119956" y="2516427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/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3785AE2-B18E-48E0-87EE-F23CB4F776C4}"/>
              </a:ext>
            </a:extLst>
          </p:cNvPr>
          <p:cNvSpPr/>
          <p:nvPr/>
        </p:nvSpPr>
        <p:spPr>
          <a:xfrm>
            <a:off x="9119956" y="3934867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/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65C379A-7F47-4FA7-B5B8-5F50A40DD8B3}"/>
              </a:ext>
            </a:extLst>
          </p:cNvPr>
          <p:cNvSpPr/>
          <p:nvPr/>
        </p:nvSpPr>
        <p:spPr>
          <a:xfrm>
            <a:off x="9119956" y="5241499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/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E9A53BA-A033-49AA-AE1C-4030BE2CB4BA}"/>
              </a:ext>
            </a:extLst>
          </p:cNvPr>
          <p:cNvSpPr/>
          <p:nvPr/>
        </p:nvSpPr>
        <p:spPr>
          <a:xfrm>
            <a:off x="9119956" y="5250917"/>
            <a:ext cx="2067907" cy="90315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/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0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Template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Issue #1: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Issue #2: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D9EFEAD-AF92-446A-A800-B54C02641C0A}"/>
              </a:ext>
            </a:extLst>
          </p:cNvPr>
          <p:cNvSpPr/>
          <p:nvPr/>
        </p:nvSpPr>
        <p:spPr>
          <a:xfrm>
            <a:off x="9119956" y="1209795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/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775C550-0D2E-425C-A96A-5017D76DF04C}"/>
              </a:ext>
            </a:extLst>
          </p:cNvPr>
          <p:cNvSpPr/>
          <p:nvPr/>
        </p:nvSpPr>
        <p:spPr>
          <a:xfrm>
            <a:off x="9119956" y="2516427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/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3785AE2-B18E-48E0-87EE-F23CB4F776C4}"/>
              </a:ext>
            </a:extLst>
          </p:cNvPr>
          <p:cNvSpPr/>
          <p:nvPr/>
        </p:nvSpPr>
        <p:spPr>
          <a:xfrm>
            <a:off x="9119956" y="3934867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/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65C379A-7F47-4FA7-B5B8-5F50A40DD8B3}"/>
              </a:ext>
            </a:extLst>
          </p:cNvPr>
          <p:cNvSpPr/>
          <p:nvPr/>
        </p:nvSpPr>
        <p:spPr>
          <a:xfrm>
            <a:off x="9119956" y="5241499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/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E9A53BA-A033-49AA-AE1C-4030BE2CB4BA}"/>
              </a:ext>
            </a:extLst>
          </p:cNvPr>
          <p:cNvSpPr/>
          <p:nvPr/>
        </p:nvSpPr>
        <p:spPr>
          <a:xfrm>
            <a:off x="9119956" y="5250917"/>
            <a:ext cx="2067907" cy="90315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/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7028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Regularization Computation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0355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Observation</a:t>
                </a:r>
                <a:r>
                  <a:rPr lang="en-US" dirty="0"/>
                  <a:t>: it suffices to have a constant factor approximation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 Use projection-cost preserving sketch </a:t>
                </a:r>
                <a:r>
                  <a:rPr lang="en-US" dirty="0">
                    <a:solidFill>
                      <a:srgbClr val="00B0F0"/>
                    </a:solidFill>
                  </a:rPr>
                  <a:t>[CEMMP15] </a:t>
                </a:r>
                <a:r>
                  <a:rPr lang="en-US" dirty="0"/>
                  <a:t>to reduce the dimension of each row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Feed reduced rows into spectral approximation algorithm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03559" cy="4351338"/>
              </a:xfrm>
              <a:blipFill>
                <a:blip r:embed="rId2"/>
                <a:stretch>
                  <a:fillRect l="-102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0342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Template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  Issue #1: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Issue #2: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D9EFEAD-AF92-446A-A800-B54C02641C0A}"/>
              </a:ext>
            </a:extLst>
          </p:cNvPr>
          <p:cNvSpPr/>
          <p:nvPr/>
        </p:nvSpPr>
        <p:spPr>
          <a:xfrm>
            <a:off x="9119956" y="1209795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/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775C550-0D2E-425C-A96A-5017D76DF04C}"/>
              </a:ext>
            </a:extLst>
          </p:cNvPr>
          <p:cNvSpPr/>
          <p:nvPr/>
        </p:nvSpPr>
        <p:spPr>
          <a:xfrm>
            <a:off x="9119956" y="2516427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/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3785AE2-B18E-48E0-87EE-F23CB4F776C4}"/>
              </a:ext>
            </a:extLst>
          </p:cNvPr>
          <p:cNvSpPr/>
          <p:nvPr/>
        </p:nvSpPr>
        <p:spPr>
          <a:xfrm>
            <a:off x="9119956" y="3934867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/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65C379A-7F47-4FA7-B5B8-5F50A40DD8B3}"/>
              </a:ext>
            </a:extLst>
          </p:cNvPr>
          <p:cNvSpPr/>
          <p:nvPr/>
        </p:nvSpPr>
        <p:spPr>
          <a:xfrm>
            <a:off x="9119956" y="5241499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/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E9A53BA-A033-49AA-AE1C-4030BE2CB4BA}"/>
              </a:ext>
            </a:extLst>
          </p:cNvPr>
          <p:cNvSpPr/>
          <p:nvPr/>
        </p:nvSpPr>
        <p:spPr>
          <a:xfrm>
            <a:off x="9119956" y="5250917"/>
            <a:ext cx="2067907" cy="90315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/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249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Reverse Online Leverage Scores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Bound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  <a:blipFill>
                <a:blip r:embed="rId2"/>
                <a:stretch>
                  <a:fillRect l="-147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35A156E-5F76-41E7-AE31-0220DC9B6A97}"/>
              </a:ext>
            </a:extLst>
          </p:cNvPr>
          <p:cNvSpPr/>
          <p:nvPr/>
        </p:nvSpPr>
        <p:spPr>
          <a:xfrm>
            <a:off x="8265111" y="1725066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E7C63CD-152E-4F39-9113-20D1559F63ED}"/>
                  </a:ext>
                </a:extLst>
              </p:cNvPr>
              <p:cNvSpPr/>
              <p:nvPr/>
            </p:nvSpPr>
            <p:spPr>
              <a:xfrm>
                <a:off x="9110704" y="2122354"/>
                <a:ext cx="6704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E7C63CD-152E-4F39-9113-20D1559F6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704" y="2122354"/>
                <a:ext cx="67044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29692A1-E111-4069-A04F-9A16EF76D50F}"/>
                  </a:ext>
                </a:extLst>
              </p:cNvPr>
              <p:cNvSpPr/>
              <p:nvPr/>
            </p:nvSpPr>
            <p:spPr>
              <a:xfrm>
                <a:off x="9127953" y="2967335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29692A1-E111-4069-A04F-9A16EF76D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953" y="2967335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B590CAA-79EA-4D09-B4FE-40C692D7BCEC}"/>
              </a:ext>
            </a:extLst>
          </p:cNvPr>
          <p:cNvSpPr/>
          <p:nvPr/>
        </p:nvSpPr>
        <p:spPr>
          <a:xfrm>
            <a:off x="8265111" y="1722869"/>
            <a:ext cx="2067907" cy="1673949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E655AD-845D-44CE-8AE3-B1607AEBD5A0}"/>
              </a:ext>
            </a:extLst>
          </p:cNvPr>
          <p:cNvSpPr/>
          <p:nvPr/>
        </p:nvSpPr>
        <p:spPr>
          <a:xfrm>
            <a:off x="8265110" y="3051816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195F379-19DE-4272-8A5B-49F0F406DF42}"/>
                  </a:ext>
                </a:extLst>
              </p:cNvPr>
              <p:cNvSpPr/>
              <p:nvPr/>
            </p:nvSpPr>
            <p:spPr>
              <a:xfrm>
                <a:off x="10653676" y="2707129"/>
                <a:ext cx="5413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195F379-19DE-4272-8A5B-49F0F406D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676" y="2707129"/>
                <a:ext cx="54136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539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Matrix Determinant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9409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Matrix Determinant Lemma </a:t>
            </a:r>
            <a:r>
              <a:rPr lang="en-US" dirty="0">
                <a:solidFill>
                  <a:srgbClr val="00B0F0"/>
                </a:solidFill>
              </a:rPr>
              <a:t>[CMP16]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6703809-A634-4D1F-A22D-95D470180522}"/>
                  </a:ext>
                </a:extLst>
              </p:cNvPr>
              <p:cNvSpPr/>
              <p:nvPr/>
            </p:nvSpPr>
            <p:spPr>
              <a:xfrm>
                <a:off x="692459" y="3313226"/>
                <a:ext cx="10191564" cy="467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6703809-A634-4D1F-A22D-95D470180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9" y="3313226"/>
                <a:ext cx="10191564" cy="467757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389586-D105-4131-9C67-D28F67EC3775}"/>
                  </a:ext>
                </a:extLst>
              </p:cNvPr>
              <p:cNvSpPr/>
              <p:nvPr/>
            </p:nvSpPr>
            <p:spPr>
              <a:xfrm>
                <a:off x="2272682" y="3780983"/>
                <a:ext cx="5948039" cy="467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389586-D105-4131-9C67-D28F67EC3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682" y="3780983"/>
                <a:ext cx="5948039" cy="467757"/>
              </a:xfrm>
              <a:prstGeom prst="rect">
                <a:avLst/>
              </a:prstGeom>
              <a:blipFill>
                <a:blip r:embed="rId4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32B340B-936E-49C1-813D-C0E9FD8B0E46}"/>
                  </a:ext>
                </a:extLst>
              </p:cNvPr>
              <p:cNvSpPr/>
              <p:nvPr/>
            </p:nvSpPr>
            <p:spPr>
              <a:xfrm>
                <a:off x="2418423" y="4248740"/>
                <a:ext cx="5948039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32B340B-936E-49C1-813D-C0E9FD8B0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423" y="4248740"/>
                <a:ext cx="5948039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982973-A5A5-4EDC-B3E8-666E3ECE79A9}"/>
                  </a:ext>
                </a:extLst>
              </p:cNvPr>
              <p:cNvSpPr/>
              <p:nvPr/>
            </p:nvSpPr>
            <p:spPr>
              <a:xfrm>
                <a:off x="838200" y="5403521"/>
                <a:ext cx="3950562" cy="475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982973-A5A5-4EDC-B3E8-666E3ECE7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03521"/>
                <a:ext cx="3950562" cy="475451"/>
              </a:xfrm>
              <a:prstGeom prst="rect">
                <a:avLst/>
              </a:prstGeom>
              <a:blipFill>
                <a:blip r:embed="rId6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49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Bounding the Determinant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b="0" dirty="0"/>
                  <a:t>Small singular values: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By AM-GM,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Large singular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  <a:blipFill>
                <a:blip r:embed="rId2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86F443-C35C-4C45-BA73-5897B8F53562}"/>
                  </a:ext>
                </a:extLst>
              </p:cNvPr>
              <p:cNvSpPr/>
              <p:nvPr/>
            </p:nvSpPr>
            <p:spPr>
              <a:xfrm>
                <a:off x="2995345" y="3338911"/>
                <a:ext cx="6333606" cy="1318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sz="2800" dirty="0"/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86F443-C35C-4C45-BA73-5897B8F53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45" y="3338911"/>
                <a:ext cx="6333606" cy="1318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C93700-310F-4AE9-A767-D94495CB8F5E}"/>
                  </a:ext>
                </a:extLst>
              </p:cNvPr>
              <p:cNvSpPr/>
              <p:nvPr/>
            </p:nvSpPr>
            <p:spPr>
              <a:xfrm>
                <a:off x="2707255" y="5576779"/>
                <a:ext cx="63336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C93700-310F-4AE9-A767-D94495CB8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255" y="5576779"/>
                <a:ext cx="63336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3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Reverse Online Leverage Scores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Also gives a space efficient </a:t>
                </a:r>
                <a:r>
                  <a:rPr lang="en-US" i="1" dirty="0">
                    <a:solidFill>
                      <a:srgbClr val="7030A0"/>
                    </a:solidFill>
                  </a:rPr>
                  <a:t>online</a:t>
                </a:r>
                <a:r>
                  <a:rPr lang="en-US" dirty="0"/>
                  <a:t> algorithm for low-rank approximation!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Can use slightly different estimator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[AN13]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  <a:blipFill>
                <a:blip r:embed="rId2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9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Template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  Issue #1: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ü"/>
                </a:pPr>
                <a:r>
                  <a:rPr lang="en-US" dirty="0"/>
                  <a:t>  Issue #2: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D9EFEAD-AF92-446A-A800-B54C02641C0A}"/>
              </a:ext>
            </a:extLst>
          </p:cNvPr>
          <p:cNvSpPr/>
          <p:nvPr/>
        </p:nvSpPr>
        <p:spPr>
          <a:xfrm>
            <a:off x="9119956" y="1209795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/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775C550-0D2E-425C-A96A-5017D76DF04C}"/>
              </a:ext>
            </a:extLst>
          </p:cNvPr>
          <p:cNvSpPr/>
          <p:nvPr/>
        </p:nvSpPr>
        <p:spPr>
          <a:xfrm>
            <a:off x="9119956" y="2516427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/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3785AE2-B18E-48E0-87EE-F23CB4F776C4}"/>
              </a:ext>
            </a:extLst>
          </p:cNvPr>
          <p:cNvSpPr/>
          <p:nvPr/>
        </p:nvSpPr>
        <p:spPr>
          <a:xfrm>
            <a:off x="9119956" y="3934867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/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65C379A-7F47-4FA7-B5B8-5F50A40DD8B3}"/>
              </a:ext>
            </a:extLst>
          </p:cNvPr>
          <p:cNvSpPr/>
          <p:nvPr/>
        </p:nvSpPr>
        <p:spPr>
          <a:xfrm>
            <a:off x="9119956" y="5241499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/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E9A53BA-A033-49AA-AE1C-4030BE2CB4BA}"/>
              </a:ext>
            </a:extLst>
          </p:cNvPr>
          <p:cNvSpPr/>
          <p:nvPr/>
        </p:nvSpPr>
        <p:spPr>
          <a:xfrm>
            <a:off x="9119956" y="5250917"/>
            <a:ext cx="2067907" cy="90315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/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68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Example: Number of ones in sliding window (2-approximation)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1194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20D4C-B6EC-42ED-9E10-7375430394C4}"/>
              </a:ext>
            </a:extLst>
          </p:cNvPr>
          <p:cNvSpPr txBox="1"/>
          <p:nvPr/>
        </p:nvSpPr>
        <p:spPr>
          <a:xfrm>
            <a:off x="1281894" y="4794058"/>
            <a:ext cx="90427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76478-21D5-4864-A630-38DE26A6F060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A9C16-C612-4AB0-9286-0D302D24C6C7}"/>
              </a:ext>
            </a:extLst>
          </p:cNvPr>
          <p:cNvSpPr txBox="1"/>
          <p:nvPr/>
        </p:nvSpPr>
        <p:spPr>
          <a:xfrm>
            <a:off x="1942117" y="5532722"/>
            <a:ext cx="24405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D2604A-92CA-475F-8A6C-99393CE312E5}"/>
              </a:ext>
            </a:extLst>
          </p:cNvPr>
          <p:cNvSpPr/>
          <p:nvPr/>
        </p:nvSpPr>
        <p:spPr>
          <a:xfrm>
            <a:off x="838200" y="51633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A440AD-27A3-487B-872B-392E895BEE39}"/>
              </a:ext>
            </a:extLst>
          </p:cNvPr>
          <p:cNvSpPr/>
          <p:nvPr/>
        </p:nvSpPr>
        <p:spPr>
          <a:xfrm>
            <a:off x="1139886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B53DE3-9099-4F16-BC2E-F6C4CAAB8C5B}"/>
              </a:ext>
            </a:extLst>
          </p:cNvPr>
          <p:cNvSpPr txBox="1"/>
          <p:nvPr/>
        </p:nvSpPr>
        <p:spPr>
          <a:xfrm>
            <a:off x="1590425" y="5163390"/>
            <a:ext cx="595747" cy="369332"/>
          </a:xfrm>
          <a:prstGeom prst="rect">
            <a:avLst/>
          </a:prstGeom>
          <a:solidFill>
            <a:srgbClr val="F664EC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24E6F-1C1F-4BB8-AFBC-E05F529F572E}"/>
              </a:ext>
            </a:extLst>
          </p:cNvPr>
          <p:cNvSpPr/>
          <p:nvPr/>
        </p:nvSpPr>
        <p:spPr>
          <a:xfrm>
            <a:off x="838200" y="55327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36970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Smooth histogram does not work for: vector induced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norms, generalized regression, low-rank approximation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(Vector induced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2"/>
                <a:stretch>
                  <a:fillRect l="-102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E58DA03-3152-4C16-9AB7-93F408AA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4" y="3429000"/>
            <a:ext cx="9822371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82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If the entries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 bounded integers,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dirty="0"/>
                  <a:t> space algorithm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spectral approximation: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Algorithms can be slightly modified to run in </a:t>
                </a:r>
                <a:r>
                  <a:rPr lang="en-US" i="1" dirty="0">
                    <a:solidFill>
                      <a:srgbClr val="7030A0"/>
                    </a:solidFill>
                  </a:rPr>
                  <a:t>input sparsity time</a:t>
                </a: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Only require constant factor approximation to reverse online leverage score</a:t>
                </a: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Use sparse JL for subspace embedding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2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6123A6-76FC-4E74-A819-F38A16CAC321}"/>
                  </a:ext>
                </a:extLst>
              </p:cNvPr>
              <p:cNvSpPr/>
              <p:nvPr/>
            </p:nvSpPr>
            <p:spPr>
              <a:xfrm>
                <a:off x="2344907" y="3045237"/>
                <a:ext cx="7751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6123A6-76FC-4E74-A819-F38A16CAC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07" y="3045237"/>
                <a:ext cx="77511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7506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hank yo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550605" y="1235022"/>
            <a:ext cx="9429135" cy="530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393493" y="271836"/>
            <a:ext cx="2546554" cy="218877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3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Future Work?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Time decay models instead of sliding window</a:t>
                </a: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Polynomial decay, exponential decay,…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 err="1"/>
                  <a:t>Entrywise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low-rank approximation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Other update models for sliding windows (ex. </a:t>
                </a:r>
                <a:r>
                  <a:rPr lang="en-US" dirty="0" err="1"/>
                  <a:t>entrywise</a:t>
                </a:r>
                <a:r>
                  <a:rPr lang="en-US" dirty="0"/>
                  <a:t>)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Tighter bounds for </a:t>
                </a:r>
                <a:r>
                  <a:rPr lang="en-US" dirty="0" err="1"/>
                  <a:t>Schatten</a:t>
                </a:r>
                <a:r>
                  <a:rPr lang="en-US" dirty="0"/>
                  <a:t>-norm approximation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Efficient algorithms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clustering on sliding windows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2"/>
                <a:stretch>
                  <a:fillRect l="-102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9656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Spectral Approximation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find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such that for </a:t>
                </a:r>
                <a:r>
                  <a:rPr lang="en-US" i="1" dirty="0">
                    <a:solidFill>
                      <a:srgbClr val="7030A0"/>
                    </a:solidFill>
                  </a:rPr>
                  <a:t>every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Robust to outliers, but unstable solution and possibly multiple solutions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6123A6-76FC-4E74-A819-F38A16CAC321}"/>
                  </a:ext>
                </a:extLst>
              </p:cNvPr>
              <p:cNvSpPr/>
              <p:nvPr/>
            </p:nvSpPr>
            <p:spPr>
              <a:xfrm>
                <a:off x="2344907" y="2801397"/>
                <a:ext cx="7751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6123A6-76FC-4E74-A819-F38A16CAC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07" y="2801397"/>
                <a:ext cx="77511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130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Leverage Scores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leverage scores: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leverage scores: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spectral approximation </a:t>
                </a:r>
                <a:r>
                  <a:rPr lang="en-US" dirty="0">
                    <a:solidFill>
                      <a:srgbClr val="00B0F0"/>
                    </a:solidFill>
                  </a:rPr>
                  <a:t>[DDHKM07]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Bound the sum of the reverse online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leverage scores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Image result for frownie clipart">
            <a:extLst>
              <a:ext uri="{FF2B5EF4-FFF2-40B4-BE49-F238E27FC236}">
                <a16:creationId xmlns:a16="http://schemas.microsoft.com/office/drawing/2014/main" id="{F1997F30-58E8-4964-9DAB-28DE0BC86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88" y="4961218"/>
            <a:ext cx="1102271" cy="11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23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Leverage Scores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984B7A-8516-47FC-9176-8158CF0B5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Make nice assumptions: the entries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 bounded integers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Can show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must increase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poly</m:t>
                            </m:r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Can use deterministic algorithm to find these breakpoints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Use separate instances of streaming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spectral approximation algorithm starting at each of these breakpoints </a:t>
                </a:r>
                <a:r>
                  <a:rPr lang="en-US" dirty="0">
                    <a:solidFill>
                      <a:srgbClr val="00B0F0"/>
                    </a:solidFill>
                  </a:rPr>
                  <a:t>[DDHKM07, CP15]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3"/>
                <a:stretch>
                  <a:fillRect l="-1020" t="-2241" r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7806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962748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Distributional INDEX: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Alice has string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chosen uniformly at random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Bob has index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chosen uniformly at random and must output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bits of communication from Alice to Bob </a:t>
                </a:r>
                <a:r>
                  <a:rPr lang="en-US" dirty="0">
                    <a:solidFill>
                      <a:srgbClr val="00B0F0"/>
                    </a:solidFill>
                  </a:rPr>
                  <a:t>[MNSW98]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962748" cy="4351338"/>
              </a:xfrm>
              <a:blipFill>
                <a:blip r:embed="rId2"/>
                <a:stretch>
                  <a:fillRect l="-122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79E523-929F-4B9E-BD9D-DA029363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440" y="581891"/>
            <a:ext cx="1399043" cy="2618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137C12-E310-4866-B6A2-3688C70F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796" y="3938305"/>
            <a:ext cx="1424687" cy="26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106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181512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Alice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Creates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in the natural way (stuffs string into matrix by sign)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Creates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instances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instances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, then Bob can recover the signs of most entries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hence can recover most of the symbols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181512" cy="4351338"/>
              </a:xfrm>
              <a:blipFill>
                <a:blip r:embed="rId2"/>
                <a:stretch>
                  <a:fillRect l="-1341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79E523-929F-4B9E-BD9D-DA029363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440" y="581891"/>
            <a:ext cx="1399043" cy="2618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137C12-E310-4866-B6A2-3688C70F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796" y="3938305"/>
            <a:ext cx="1424687" cy="26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25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Initial Approach (Smooth PSD Histogram)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Recall smooth function: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a “good” approximation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 will always be a “good” approximation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Monotonic, </a:t>
                </a:r>
                <a:r>
                  <a:rPr lang="en-US" dirty="0" err="1"/>
                  <a:t>polynomially</a:t>
                </a:r>
                <a:r>
                  <a:rPr lang="en-US" dirty="0"/>
                  <a:t> bounded, all properties of real values…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Use partial (</a:t>
                </a:r>
                <a:r>
                  <a:rPr lang="en-US" dirty="0" err="1"/>
                  <a:t>Loewner</a:t>
                </a:r>
                <a:r>
                  <a:rPr lang="en-US" dirty="0"/>
                  <a:t>) ordering on PSD matrices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If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 submatrix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The singular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respectively at most those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Have “monotonicity”, what about smoothness?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4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Example: Number of ones in sliding window (2-approximation)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1194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20D4C-B6EC-42ED-9E10-7375430394C4}"/>
              </a:ext>
            </a:extLst>
          </p:cNvPr>
          <p:cNvSpPr txBox="1"/>
          <p:nvPr/>
        </p:nvSpPr>
        <p:spPr>
          <a:xfrm>
            <a:off x="1281894" y="4794058"/>
            <a:ext cx="90427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76478-21D5-4864-A630-38DE26A6F060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A9C16-C612-4AB0-9286-0D302D24C6C7}"/>
              </a:ext>
            </a:extLst>
          </p:cNvPr>
          <p:cNvSpPr txBox="1"/>
          <p:nvPr/>
        </p:nvSpPr>
        <p:spPr>
          <a:xfrm>
            <a:off x="1942117" y="5532722"/>
            <a:ext cx="24405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A440AD-27A3-487B-872B-392E895BEE39}"/>
              </a:ext>
            </a:extLst>
          </p:cNvPr>
          <p:cNvSpPr/>
          <p:nvPr/>
        </p:nvSpPr>
        <p:spPr>
          <a:xfrm>
            <a:off x="1139886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24E6F-1C1F-4BB8-AFBC-E05F529F572E}"/>
              </a:ext>
            </a:extLst>
          </p:cNvPr>
          <p:cNvSpPr/>
          <p:nvPr/>
        </p:nvSpPr>
        <p:spPr>
          <a:xfrm>
            <a:off x="838200" y="55327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719355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Initial Approach (Smooth PSD Histogram)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49426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then for any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The singular values of the matrices behave “smoothly”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Maintain histogram based on the singular values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49426"/>
              </a:xfrm>
              <a:blipFill>
                <a:blip r:embed="rId2"/>
                <a:stretch>
                  <a:fillRect l="-1043" t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E3921E-D6B5-434B-A02F-8BBAB643BCC4}"/>
                  </a:ext>
                </a:extLst>
              </p:cNvPr>
              <p:cNvSpPr/>
              <p:nvPr/>
            </p:nvSpPr>
            <p:spPr>
              <a:xfrm>
                <a:off x="1327250" y="2545337"/>
                <a:ext cx="9304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)≼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E3921E-D6B5-434B-A02F-8BBAB643B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250" y="2545337"/>
                <a:ext cx="93046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803FF6C-5B9B-41E6-9509-C41290D3E399}"/>
              </a:ext>
            </a:extLst>
          </p:cNvPr>
          <p:cNvSpPr txBox="1"/>
          <p:nvPr/>
        </p:nvSpPr>
        <p:spPr>
          <a:xfrm>
            <a:off x="702773" y="4559662"/>
            <a:ext cx="396986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08489-D336-4D73-B56E-502877234E29}"/>
              </a:ext>
            </a:extLst>
          </p:cNvPr>
          <p:cNvSpPr txBox="1"/>
          <p:nvPr/>
        </p:nvSpPr>
        <p:spPr>
          <a:xfrm>
            <a:off x="2055823" y="4928994"/>
            <a:ext cx="26168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12BB6-AD5E-4D3A-852C-6F72779E16E3}"/>
              </a:ext>
            </a:extLst>
          </p:cNvPr>
          <p:cNvSpPr txBox="1"/>
          <p:nvPr/>
        </p:nvSpPr>
        <p:spPr>
          <a:xfrm>
            <a:off x="3773072" y="5282937"/>
            <a:ext cx="89956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78013-9699-46D1-AA0E-52423AFA8800}"/>
              </a:ext>
            </a:extLst>
          </p:cNvPr>
          <p:cNvSpPr txBox="1"/>
          <p:nvPr/>
        </p:nvSpPr>
        <p:spPr>
          <a:xfrm>
            <a:off x="4370948" y="5652269"/>
            <a:ext cx="3016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E1C3DD-5A47-41B2-805D-E80EF1A6D238}"/>
                  </a:ext>
                </a:extLst>
              </p:cNvPr>
              <p:cNvSpPr/>
              <p:nvPr/>
            </p:nvSpPr>
            <p:spPr>
              <a:xfrm>
                <a:off x="5425440" y="4500562"/>
                <a:ext cx="6268720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 Each </a:t>
                </a:r>
                <a:r>
                  <a:rPr lang="en-US" sz="2800" dirty="0" err="1"/>
                  <a:t>substream</a:t>
                </a:r>
                <a:r>
                  <a:rPr lang="en-US" sz="2800" dirty="0"/>
                  <a:t> represents a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80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 Keep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and merge whenever there are three matrices within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in </a:t>
                </a:r>
                <a:r>
                  <a:rPr lang="en-US" sz="2800" dirty="0" err="1"/>
                  <a:t>Loewner</a:t>
                </a:r>
                <a:r>
                  <a:rPr lang="en-US" sz="2800" dirty="0"/>
                  <a:t> ordering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E1C3DD-5A47-41B2-805D-E80EF1A6D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4500562"/>
                <a:ext cx="6268720" cy="1815882"/>
              </a:xfrm>
              <a:prstGeom prst="rect">
                <a:avLst/>
              </a:prstGeom>
              <a:blipFill>
                <a:blip r:embed="rId4"/>
                <a:stretch>
                  <a:fillRect l="-1946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0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Initial Approach (Smooth PSD Histogram)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Space? Each instance stores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has at most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rows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How many instances?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singular values, each of them </a:t>
                </a:r>
                <a:r>
                  <a:rPr lang="en-US" dirty="0" err="1"/>
                  <a:t>polynomially</a:t>
                </a:r>
                <a:r>
                  <a:rPr lang="en-US" dirty="0"/>
                  <a:t> bounded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instances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Total space: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(in words)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567010" y="1690688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988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Initial Approach (Smooth PSD Histogram)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Deterministic algorithm: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(in words)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Outputs spectral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rather than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Does not preserve sparsity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Can be done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space in streaming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567010" y="1690688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pic>
        <p:nvPicPr>
          <p:cNvPr id="1026" name="Picture 2" descr="Image result for smiley clipart">
            <a:extLst>
              <a:ext uri="{FF2B5EF4-FFF2-40B4-BE49-F238E27FC236}">
                <a16:creationId xmlns:a16="http://schemas.microsoft.com/office/drawing/2014/main" id="{62DCEC0E-F218-44C6-B2A8-970CBE13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68" y="2665546"/>
            <a:ext cx="1102270" cy="110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rownie clipart">
            <a:extLst>
              <a:ext uri="{FF2B5EF4-FFF2-40B4-BE49-F238E27FC236}">
                <a16:creationId xmlns:a16="http://schemas.microsoft.com/office/drawing/2014/main" id="{A144A122-07AC-495B-8433-D72555913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68" y="4884673"/>
            <a:ext cx="1102271" cy="11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9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Example: Number of ones in sliding window (2-approximation)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1194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20D4C-B6EC-42ED-9E10-7375430394C4}"/>
              </a:ext>
            </a:extLst>
          </p:cNvPr>
          <p:cNvSpPr txBox="1"/>
          <p:nvPr/>
        </p:nvSpPr>
        <p:spPr>
          <a:xfrm>
            <a:off x="1281894" y="4794058"/>
            <a:ext cx="90427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76478-21D5-4864-A630-38DE26A6F060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A9C16-C612-4AB0-9286-0D302D24C6C7}"/>
              </a:ext>
            </a:extLst>
          </p:cNvPr>
          <p:cNvSpPr txBox="1"/>
          <p:nvPr/>
        </p:nvSpPr>
        <p:spPr>
          <a:xfrm>
            <a:off x="1942117" y="5159826"/>
            <a:ext cx="24405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A440AD-27A3-487B-872B-392E895BEE39}"/>
              </a:ext>
            </a:extLst>
          </p:cNvPr>
          <p:cNvSpPr/>
          <p:nvPr/>
        </p:nvSpPr>
        <p:spPr>
          <a:xfrm>
            <a:off x="1139886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24E6F-1C1F-4BB8-AFBC-E05F529F572E}"/>
              </a:ext>
            </a:extLst>
          </p:cNvPr>
          <p:cNvSpPr/>
          <p:nvPr/>
        </p:nvSpPr>
        <p:spPr>
          <a:xfrm>
            <a:off x="831935" y="51480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6736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Example: Number of ones in sliding window (2-approximation)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1569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95EB5-29DC-4265-9A5F-A8C8D44D9898}"/>
              </a:ext>
            </a:extLst>
          </p:cNvPr>
          <p:cNvSpPr txBox="1"/>
          <p:nvPr/>
        </p:nvSpPr>
        <p:spPr>
          <a:xfrm>
            <a:off x="1281894" y="4794058"/>
            <a:ext cx="125597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9F08C-1D25-4895-91F7-0A122BE51082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457BB-C6EB-48EC-9403-DD62B78C6080}"/>
              </a:ext>
            </a:extLst>
          </p:cNvPr>
          <p:cNvSpPr txBox="1"/>
          <p:nvPr/>
        </p:nvSpPr>
        <p:spPr>
          <a:xfrm>
            <a:off x="1942117" y="5163390"/>
            <a:ext cx="595747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AB45A-200E-4E8A-A05F-E9BF8137BF6E}"/>
              </a:ext>
            </a:extLst>
          </p:cNvPr>
          <p:cNvSpPr/>
          <p:nvPr/>
        </p:nvSpPr>
        <p:spPr>
          <a:xfrm>
            <a:off x="838200" y="51633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4F63A-F622-4711-812B-54EA80E42033}"/>
              </a:ext>
            </a:extLst>
          </p:cNvPr>
          <p:cNvSpPr txBox="1"/>
          <p:nvPr/>
        </p:nvSpPr>
        <p:spPr>
          <a:xfrm>
            <a:off x="2248783" y="5532722"/>
            <a:ext cx="28908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236E8-7EE0-4294-BFBE-84FD3EAF64B2}"/>
              </a:ext>
            </a:extLst>
          </p:cNvPr>
          <p:cNvSpPr/>
          <p:nvPr/>
        </p:nvSpPr>
        <p:spPr>
          <a:xfrm>
            <a:off x="838200" y="55327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971B2-8648-4DB4-985F-EE49EFC1D8FB}"/>
              </a:ext>
            </a:extLst>
          </p:cNvPr>
          <p:cNvSpPr/>
          <p:nvPr/>
        </p:nvSpPr>
        <p:spPr>
          <a:xfrm>
            <a:off x="1139886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4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Example: Number of ones in sliding window (2-approximation)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1944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95EB5-29DC-4265-9A5F-A8C8D44D9898}"/>
              </a:ext>
            </a:extLst>
          </p:cNvPr>
          <p:cNvSpPr txBox="1"/>
          <p:nvPr/>
        </p:nvSpPr>
        <p:spPr>
          <a:xfrm>
            <a:off x="1281893" y="4794058"/>
            <a:ext cx="165473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9F08C-1D25-4895-91F7-0A122BE51082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457BB-C6EB-48EC-9403-DD62B78C6080}"/>
              </a:ext>
            </a:extLst>
          </p:cNvPr>
          <p:cNvSpPr txBox="1"/>
          <p:nvPr/>
        </p:nvSpPr>
        <p:spPr>
          <a:xfrm>
            <a:off x="1942117" y="5163390"/>
            <a:ext cx="99451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AB45A-200E-4E8A-A05F-E9BF8137BF6E}"/>
              </a:ext>
            </a:extLst>
          </p:cNvPr>
          <p:cNvSpPr/>
          <p:nvPr/>
        </p:nvSpPr>
        <p:spPr>
          <a:xfrm>
            <a:off x="838200" y="51633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4F63A-F622-4711-812B-54EA80E42033}"/>
              </a:ext>
            </a:extLst>
          </p:cNvPr>
          <p:cNvSpPr txBox="1"/>
          <p:nvPr/>
        </p:nvSpPr>
        <p:spPr>
          <a:xfrm>
            <a:off x="2248782" y="5532722"/>
            <a:ext cx="68784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236E8-7EE0-4294-BFBE-84FD3EAF64B2}"/>
              </a:ext>
            </a:extLst>
          </p:cNvPr>
          <p:cNvSpPr/>
          <p:nvPr/>
        </p:nvSpPr>
        <p:spPr>
          <a:xfrm>
            <a:off x="838200" y="55327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69F0E-5747-4B03-AF27-E29E019A4090}"/>
              </a:ext>
            </a:extLst>
          </p:cNvPr>
          <p:cNvSpPr txBox="1"/>
          <p:nvPr/>
        </p:nvSpPr>
        <p:spPr>
          <a:xfrm>
            <a:off x="2634942" y="5902054"/>
            <a:ext cx="30168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3C25DA-C8E5-4E44-9104-CB8CFD701929}"/>
              </a:ext>
            </a:extLst>
          </p:cNvPr>
          <p:cNvSpPr/>
          <p:nvPr/>
        </p:nvSpPr>
        <p:spPr>
          <a:xfrm>
            <a:off x="838200" y="590205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736C5B-CDD9-4454-AC36-4CF4A59E5047}"/>
              </a:ext>
            </a:extLst>
          </p:cNvPr>
          <p:cNvSpPr/>
          <p:nvPr/>
        </p:nvSpPr>
        <p:spPr>
          <a:xfrm>
            <a:off x="1139886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0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Example: Number of ones in sliding window (2-approximation)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1944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95EB5-29DC-4265-9A5F-A8C8D44D9898}"/>
              </a:ext>
            </a:extLst>
          </p:cNvPr>
          <p:cNvSpPr txBox="1"/>
          <p:nvPr/>
        </p:nvSpPr>
        <p:spPr>
          <a:xfrm>
            <a:off x="1281893" y="4794058"/>
            <a:ext cx="165473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9F08C-1D25-4895-91F7-0A122BE51082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4F63A-F622-4711-812B-54EA80E42033}"/>
              </a:ext>
            </a:extLst>
          </p:cNvPr>
          <p:cNvSpPr txBox="1"/>
          <p:nvPr/>
        </p:nvSpPr>
        <p:spPr>
          <a:xfrm>
            <a:off x="2248783" y="5163390"/>
            <a:ext cx="68784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236E8-7EE0-4294-BFBE-84FD3EAF64B2}"/>
              </a:ext>
            </a:extLst>
          </p:cNvPr>
          <p:cNvSpPr/>
          <p:nvPr/>
        </p:nvSpPr>
        <p:spPr>
          <a:xfrm>
            <a:off x="838201" y="51633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69F0E-5747-4B03-AF27-E29E019A4090}"/>
              </a:ext>
            </a:extLst>
          </p:cNvPr>
          <p:cNvSpPr txBox="1"/>
          <p:nvPr/>
        </p:nvSpPr>
        <p:spPr>
          <a:xfrm>
            <a:off x="2634943" y="5532722"/>
            <a:ext cx="30168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3C25DA-C8E5-4E44-9104-CB8CFD701929}"/>
              </a:ext>
            </a:extLst>
          </p:cNvPr>
          <p:cNvSpPr/>
          <p:nvPr/>
        </p:nvSpPr>
        <p:spPr>
          <a:xfrm>
            <a:off x="838201" y="55327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60C52-638E-43BA-BDE7-9E17F49CD69B}"/>
              </a:ext>
            </a:extLst>
          </p:cNvPr>
          <p:cNvSpPr/>
          <p:nvPr/>
        </p:nvSpPr>
        <p:spPr>
          <a:xfrm>
            <a:off x="1139886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95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Example: Number of ones in sliding window (2-approximation)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Number of ones in sliding window is 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Red algorithm outputs 7, yellow algorithm outputs 4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Both are good approximations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4195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1 0 1 1 1 0 0 1 1 0 1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95EB5-29DC-4265-9A5F-A8C8D44D9898}"/>
              </a:ext>
            </a:extLst>
          </p:cNvPr>
          <p:cNvSpPr txBox="1"/>
          <p:nvPr/>
        </p:nvSpPr>
        <p:spPr>
          <a:xfrm>
            <a:off x="1281893" y="4794058"/>
            <a:ext cx="396986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9F08C-1D25-4895-91F7-0A122BE51082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236E8-7EE0-4294-BFBE-84FD3EAF64B2}"/>
              </a:ext>
            </a:extLst>
          </p:cNvPr>
          <p:cNvSpPr/>
          <p:nvPr/>
        </p:nvSpPr>
        <p:spPr>
          <a:xfrm>
            <a:off x="838201" y="51633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69F0E-5747-4B03-AF27-E29E019A4090}"/>
              </a:ext>
            </a:extLst>
          </p:cNvPr>
          <p:cNvSpPr txBox="1"/>
          <p:nvPr/>
        </p:nvSpPr>
        <p:spPr>
          <a:xfrm>
            <a:off x="2634943" y="5163390"/>
            <a:ext cx="26168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2E0139-FB45-42FD-8785-0B729FC56655}"/>
              </a:ext>
            </a:extLst>
          </p:cNvPr>
          <p:cNvSpPr/>
          <p:nvPr/>
        </p:nvSpPr>
        <p:spPr>
          <a:xfrm>
            <a:off x="838200" y="556362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377CB-603F-46EB-B186-1CA1DC1B534E}"/>
              </a:ext>
            </a:extLst>
          </p:cNvPr>
          <p:cNvSpPr txBox="1"/>
          <p:nvPr/>
        </p:nvSpPr>
        <p:spPr>
          <a:xfrm>
            <a:off x="4352192" y="5517333"/>
            <a:ext cx="89956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5C2B70-E195-4D86-89D6-21E14BD22D0C}"/>
              </a:ext>
            </a:extLst>
          </p:cNvPr>
          <p:cNvSpPr/>
          <p:nvPr/>
        </p:nvSpPr>
        <p:spPr>
          <a:xfrm>
            <a:off x="838200" y="596386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39709-F5AA-432B-A456-07A3D45C704F}"/>
              </a:ext>
            </a:extLst>
          </p:cNvPr>
          <p:cNvSpPr txBox="1"/>
          <p:nvPr/>
        </p:nvSpPr>
        <p:spPr>
          <a:xfrm>
            <a:off x="4950068" y="5886665"/>
            <a:ext cx="3016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E6712D-AFBF-4C9B-B534-C2F484A86C18}"/>
              </a:ext>
            </a:extLst>
          </p:cNvPr>
          <p:cNvSpPr/>
          <p:nvPr/>
        </p:nvSpPr>
        <p:spPr>
          <a:xfrm>
            <a:off x="2295639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 Recap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Start a new instance of the streaming algorithm (along with existing instances) each time a new element arrives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Each time there are three instances that report “close” values, delete the middle one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Use a number of different starting points to “sandwich” the sliding window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4195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1 0 1 1 1 0 0 1 1 0 1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95EB5-29DC-4265-9A5F-A8C8D44D9898}"/>
              </a:ext>
            </a:extLst>
          </p:cNvPr>
          <p:cNvSpPr txBox="1"/>
          <p:nvPr/>
        </p:nvSpPr>
        <p:spPr>
          <a:xfrm>
            <a:off x="1281893" y="4794058"/>
            <a:ext cx="396986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9F08C-1D25-4895-91F7-0A122BE51082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236E8-7EE0-4294-BFBE-84FD3EAF64B2}"/>
              </a:ext>
            </a:extLst>
          </p:cNvPr>
          <p:cNvSpPr/>
          <p:nvPr/>
        </p:nvSpPr>
        <p:spPr>
          <a:xfrm>
            <a:off x="838201" y="51633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69F0E-5747-4B03-AF27-E29E019A4090}"/>
              </a:ext>
            </a:extLst>
          </p:cNvPr>
          <p:cNvSpPr txBox="1"/>
          <p:nvPr/>
        </p:nvSpPr>
        <p:spPr>
          <a:xfrm>
            <a:off x="2634943" y="5163390"/>
            <a:ext cx="26168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2E0139-FB45-42FD-8785-0B729FC56655}"/>
              </a:ext>
            </a:extLst>
          </p:cNvPr>
          <p:cNvSpPr/>
          <p:nvPr/>
        </p:nvSpPr>
        <p:spPr>
          <a:xfrm>
            <a:off x="838200" y="556362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377CB-603F-46EB-B186-1CA1DC1B534E}"/>
              </a:ext>
            </a:extLst>
          </p:cNvPr>
          <p:cNvSpPr txBox="1"/>
          <p:nvPr/>
        </p:nvSpPr>
        <p:spPr>
          <a:xfrm>
            <a:off x="4352192" y="5517333"/>
            <a:ext cx="89956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5C2B70-E195-4D86-89D6-21E14BD22D0C}"/>
              </a:ext>
            </a:extLst>
          </p:cNvPr>
          <p:cNvSpPr/>
          <p:nvPr/>
        </p:nvSpPr>
        <p:spPr>
          <a:xfrm>
            <a:off x="838200" y="596386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39709-F5AA-432B-A456-07A3D45C704F}"/>
              </a:ext>
            </a:extLst>
          </p:cNvPr>
          <p:cNvSpPr txBox="1"/>
          <p:nvPr/>
        </p:nvSpPr>
        <p:spPr>
          <a:xfrm>
            <a:off x="4950068" y="5886665"/>
            <a:ext cx="3016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EF346B-1AC7-4F13-8144-8F5A72C433B1}"/>
              </a:ext>
            </a:extLst>
          </p:cNvPr>
          <p:cNvSpPr/>
          <p:nvPr/>
        </p:nvSpPr>
        <p:spPr>
          <a:xfrm>
            <a:off x="2295639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1E7EE-1AA9-49CB-81B0-50E6EE28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86" y="3307260"/>
            <a:ext cx="7233828" cy="1696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14215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Suppose we are trying to approximate some given function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we have a streaming algorithm for this function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this function is “smooth”: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is a “good” approximation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 will always be a “good” approximation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Smooth histogram framework </a:t>
                </a:r>
                <a:r>
                  <a:rPr lang="en-US" dirty="0">
                    <a:solidFill>
                      <a:srgbClr val="00B0F0"/>
                    </a:solidFill>
                  </a:rPr>
                  <a:t>[BO07] </a:t>
                </a:r>
                <a:r>
                  <a:rPr lang="en-US" dirty="0"/>
                  <a:t>gives a sliding window algorithm for this function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14215"/>
              </a:xfrm>
              <a:blipFill>
                <a:blip r:embed="rId3"/>
                <a:stretch>
                  <a:fillRect l="-1043" t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4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Image result for johns hopkins logo">
            <a:extLst>
              <a:ext uri="{FF2B5EF4-FFF2-40B4-BE49-F238E27FC236}">
                <a16:creationId xmlns:a16="http://schemas.microsoft.com/office/drawing/2014/main" id="{3D6805FB-4FA1-4C3A-884F-019D6A39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5" y="2325444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C883C-A139-4EE7-8DEF-96BDA1A8E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3" y="126276"/>
            <a:ext cx="1573636" cy="1047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F81A8-CF42-49A2-838C-BC7B9ACE0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27" y="1227348"/>
            <a:ext cx="1137924" cy="1098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BB2F5-78A4-4A38-A424-BEBE048AB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768" y="2379397"/>
            <a:ext cx="1213593" cy="1204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B10FD-C98C-4EFC-9E76-F9DF4819B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25" y="3637784"/>
            <a:ext cx="1323899" cy="1379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9A426C-E3AA-4274-89E7-60C185F8A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952" y="5091225"/>
            <a:ext cx="1175409" cy="1640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19C08-2CD0-4022-A054-1C279B98C72B}"/>
              </a:ext>
            </a:extLst>
          </p:cNvPr>
          <p:cNvSpPr txBox="1"/>
          <p:nvPr/>
        </p:nvSpPr>
        <p:spPr>
          <a:xfrm>
            <a:off x="4538660" y="668849"/>
            <a:ext cx="3114675" cy="52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Vladimir Braverman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FDF8D-4EF2-4BCE-BE42-34C183118CF7}"/>
              </a:ext>
            </a:extLst>
          </p:cNvPr>
          <p:cNvSpPr txBox="1"/>
          <p:nvPr/>
        </p:nvSpPr>
        <p:spPr>
          <a:xfrm>
            <a:off x="4887512" y="1852723"/>
            <a:ext cx="2519363" cy="52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Petros </a:t>
            </a:r>
            <a:r>
              <a:rPr lang="en-US" sz="2800" dirty="0" err="1"/>
              <a:t>Drineas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16D3D-6CBD-4004-862E-795AD03EC375}"/>
              </a:ext>
            </a:extLst>
          </p:cNvPr>
          <p:cNvSpPr txBox="1"/>
          <p:nvPr/>
        </p:nvSpPr>
        <p:spPr>
          <a:xfrm>
            <a:off x="4887513" y="2990304"/>
            <a:ext cx="2519363" cy="52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Jalaj</a:t>
            </a:r>
            <a:r>
              <a:rPr lang="en-US" sz="2800" dirty="0"/>
              <a:t> Upadhyay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567475-BDE8-4A66-AD57-287F36805068}"/>
              </a:ext>
            </a:extLst>
          </p:cNvPr>
          <p:cNvSpPr txBox="1"/>
          <p:nvPr/>
        </p:nvSpPr>
        <p:spPr>
          <a:xfrm>
            <a:off x="4632719" y="4218343"/>
            <a:ext cx="292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David P. Woodruff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C640E-2B92-437D-BF43-BE87F39E9CC1}"/>
              </a:ext>
            </a:extLst>
          </p:cNvPr>
          <p:cNvSpPr txBox="1"/>
          <p:nvPr/>
        </p:nvSpPr>
        <p:spPr>
          <a:xfrm>
            <a:off x="4887512" y="5446040"/>
            <a:ext cx="292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Samson Zhou</a:t>
            </a:r>
          </a:p>
        </p:txBody>
      </p:sp>
      <p:pic>
        <p:nvPicPr>
          <p:cNvPr id="2052" name="Picture 4" descr="Image result for johns hopkins logo">
            <a:extLst>
              <a:ext uri="{FF2B5EF4-FFF2-40B4-BE49-F238E27FC236}">
                <a16:creationId xmlns:a16="http://schemas.microsoft.com/office/drawing/2014/main" id="{8A97FFDE-138C-451E-8BB5-FFBDF5F0F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5" y="0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arnegie mellon logo">
            <a:extLst>
              <a:ext uri="{FF2B5EF4-FFF2-40B4-BE49-F238E27FC236}">
                <a16:creationId xmlns:a16="http://schemas.microsoft.com/office/drawing/2014/main" id="{C1B6C347-E51E-499F-9BA3-CC7A0A30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48" y="3833797"/>
            <a:ext cx="1973951" cy="12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indiana university">
            <a:extLst>
              <a:ext uri="{FF2B5EF4-FFF2-40B4-BE49-F238E27FC236}">
                <a16:creationId xmlns:a16="http://schemas.microsoft.com/office/drawing/2014/main" id="{9586CCA6-61F0-471E-9F4F-0702EE501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514" y="5335375"/>
            <a:ext cx="2839804" cy="126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52B561E-15B7-49BB-B4E5-1A67CFB4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077325" y="1543722"/>
            <a:ext cx="27051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209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eencheck.jpg">
            <a:extLst>
              <a:ext uri="{FF2B5EF4-FFF2-40B4-BE49-F238E27FC236}">
                <a16:creationId xmlns:a16="http://schemas.microsoft.com/office/drawing/2014/main" id="{6A3931DE-EA37-45BB-82B4-A9D071C648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2580" y="4248071"/>
            <a:ext cx="436910" cy="433387"/>
          </a:xfrm>
          <a:prstGeom prst="rect">
            <a:avLst/>
          </a:prstGeom>
        </p:spPr>
      </p:pic>
      <p:pic>
        <p:nvPicPr>
          <p:cNvPr id="12" name="Picture 11" descr="greencheck.jpg">
            <a:extLst>
              <a:ext uri="{FF2B5EF4-FFF2-40B4-BE49-F238E27FC236}">
                <a16:creationId xmlns:a16="http://schemas.microsoft.com/office/drawing/2014/main" id="{A2B9D7DA-E1F7-4443-9093-CC7FF02CD5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0630" y="5688176"/>
            <a:ext cx="436910" cy="433387"/>
          </a:xfrm>
          <a:prstGeom prst="rect">
            <a:avLst/>
          </a:prstGeom>
        </p:spPr>
      </p:pic>
      <p:pic>
        <p:nvPicPr>
          <p:cNvPr id="30" name="Picture 29" descr="greencheck.jpg">
            <a:extLst>
              <a:ext uri="{FF2B5EF4-FFF2-40B4-BE49-F238E27FC236}">
                <a16:creationId xmlns:a16="http://schemas.microsoft.com/office/drawing/2014/main" id="{F946A0AE-5119-4805-9F86-B4E4ECED4C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1360" y="4257595"/>
            <a:ext cx="436910" cy="433387"/>
          </a:xfrm>
          <a:prstGeom prst="rect">
            <a:avLst/>
          </a:prstGeom>
        </p:spPr>
      </p:pic>
      <p:pic>
        <p:nvPicPr>
          <p:cNvPr id="27" name="Picture 26" descr="greencheck.jpg">
            <a:extLst>
              <a:ext uri="{FF2B5EF4-FFF2-40B4-BE49-F238E27FC236}">
                <a16:creationId xmlns:a16="http://schemas.microsoft.com/office/drawing/2014/main" id="{1697E448-03BA-4323-B612-1230FB21DF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4267200"/>
            <a:ext cx="436910" cy="433387"/>
          </a:xfrm>
          <a:prstGeom prst="rect">
            <a:avLst/>
          </a:prstGeom>
        </p:spPr>
      </p:pic>
      <p:pic>
        <p:nvPicPr>
          <p:cNvPr id="26" name="Picture 25" descr="greencheck.jpg">
            <a:extLst>
              <a:ext uri="{FF2B5EF4-FFF2-40B4-BE49-F238E27FC236}">
                <a16:creationId xmlns:a16="http://schemas.microsoft.com/office/drawing/2014/main" id="{B7F5021F-D389-4F3A-BBB8-2DA2F2E966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69535" y="1825623"/>
            <a:ext cx="436910" cy="433387"/>
          </a:xfrm>
          <a:prstGeom prst="rect">
            <a:avLst/>
          </a:prstGeom>
        </p:spPr>
      </p:pic>
      <p:pic>
        <p:nvPicPr>
          <p:cNvPr id="25" name="Picture 24" descr="greencheck.jpg">
            <a:extLst>
              <a:ext uri="{FF2B5EF4-FFF2-40B4-BE49-F238E27FC236}">
                <a16:creationId xmlns:a16="http://schemas.microsoft.com/office/drawing/2014/main" id="{70148FD6-68D5-4651-87C9-16F5A2313A1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7480" y="3212306"/>
            <a:ext cx="436910" cy="433387"/>
          </a:xfrm>
          <a:prstGeom prst="rect">
            <a:avLst/>
          </a:prstGeom>
        </p:spPr>
      </p:pic>
      <p:pic>
        <p:nvPicPr>
          <p:cNvPr id="24" name="Picture 23" descr="greencheck.jpg">
            <a:extLst>
              <a:ext uri="{FF2B5EF4-FFF2-40B4-BE49-F238E27FC236}">
                <a16:creationId xmlns:a16="http://schemas.microsoft.com/office/drawing/2014/main" id="{687B440A-E959-4744-9A5C-885B1E22E62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5560" y="2259010"/>
            <a:ext cx="436910" cy="433387"/>
          </a:xfrm>
          <a:prstGeom prst="rect">
            <a:avLst/>
          </a:prstGeom>
        </p:spPr>
      </p:pic>
      <p:pic>
        <p:nvPicPr>
          <p:cNvPr id="23" name="Picture 22" descr="greencheck.jpg">
            <a:extLst>
              <a:ext uri="{FF2B5EF4-FFF2-40B4-BE49-F238E27FC236}">
                <a16:creationId xmlns:a16="http://schemas.microsoft.com/office/drawing/2014/main" id="{87F3CA53-B952-424B-9EB7-DE1D9FF79E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3720" y="2259011"/>
            <a:ext cx="436910" cy="433387"/>
          </a:xfrm>
          <a:prstGeom prst="rect">
            <a:avLst/>
          </a:prstGeom>
        </p:spPr>
      </p:pic>
      <p:pic>
        <p:nvPicPr>
          <p:cNvPr id="19" name="Picture 18" descr="greencheck.jpg">
            <a:extLst>
              <a:ext uri="{FF2B5EF4-FFF2-40B4-BE49-F238E27FC236}">
                <a16:creationId xmlns:a16="http://schemas.microsoft.com/office/drawing/2014/main" id="{33D4AAD4-5306-40B2-AA94-3E9ED32C95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9090" y="1825624"/>
            <a:ext cx="436910" cy="433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Smooth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Quantiles, heavy-hitters, norm estimation, distinct elements, sampling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Matchings, number of triangles, spanners, </a:t>
                </a:r>
                <a:r>
                  <a:rPr lang="en-US" dirty="0" err="1"/>
                  <a:t>sparsifiers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Numerical linear algebra (matrix multiplication, spectral approximation,…)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Minimum enclosing ball, Clustering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-centers,…)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Submodular optimization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Strings (pattern matching, periodicity, edit distance, Parikh matching,…)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Codeword testing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  <a:blipFill>
                <a:blip r:embed="rId3"/>
                <a:stretch>
                  <a:fillRect l="-928" t="-1989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51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eencheck.jpg">
            <a:extLst>
              <a:ext uri="{FF2B5EF4-FFF2-40B4-BE49-F238E27FC236}">
                <a16:creationId xmlns:a16="http://schemas.microsoft.com/office/drawing/2014/main" id="{1F759102-CCB7-4F82-887F-B43887C9DE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0630" y="5688176"/>
            <a:ext cx="436910" cy="433387"/>
          </a:xfrm>
          <a:prstGeom prst="rect">
            <a:avLst/>
          </a:prstGeom>
        </p:spPr>
      </p:pic>
      <p:pic>
        <p:nvPicPr>
          <p:cNvPr id="25" name="Picture 24" descr="redX.jpg">
            <a:extLst>
              <a:ext uri="{FF2B5EF4-FFF2-40B4-BE49-F238E27FC236}">
                <a16:creationId xmlns:a16="http://schemas.microsoft.com/office/drawing/2014/main" id="{9BE25BF4-8BBF-4F0F-86C8-7806573358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0687" y="1733631"/>
            <a:ext cx="399288" cy="525379"/>
          </a:xfrm>
          <a:prstGeom prst="rect">
            <a:avLst/>
          </a:prstGeom>
        </p:spPr>
      </p:pic>
      <p:pic>
        <p:nvPicPr>
          <p:cNvPr id="22" name="Picture 21" descr="redX.jpg">
            <a:extLst>
              <a:ext uri="{FF2B5EF4-FFF2-40B4-BE49-F238E27FC236}">
                <a16:creationId xmlns:a16="http://schemas.microsoft.com/office/drawing/2014/main" id="{23355E6B-B63B-47D7-8552-2C61887C9F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2184" y="4175208"/>
            <a:ext cx="399288" cy="525379"/>
          </a:xfrm>
          <a:prstGeom prst="rect">
            <a:avLst/>
          </a:prstGeom>
        </p:spPr>
      </p:pic>
      <p:pic>
        <p:nvPicPr>
          <p:cNvPr id="21" name="Picture 20" descr="greencheck.jpg">
            <a:extLst>
              <a:ext uri="{FF2B5EF4-FFF2-40B4-BE49-F238E27FC236}">
                <a16:creationId xmlns:a16="http://schemas.microsoft.com/office/drawing/2014/main" id="{E925EF1E-B899-4E45-8FEA-4EF73B1755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1360" y="4257595"/>
            <a:ext cx="436910" cy="433387"/>
          </a:xfrm>
          <a:prstGeom prst="rect">
            <a:avLst/>
          </a:prstGeom>
        </p:spPr>
      </p:pic>
      <p:pic>
        <p:nvPicPr>
          <p:cNvPr id="20" name="Picture 19" descr="greencheck.jpg">
            <a:extLst>
              <a:ext uri="{FF2B5EF4-FFF2-40B4-BE49-F238E27FC236}">
                <a16:creationId xmlns:a16="http://schemas.microsoft.com/office/drawing/2014/main" id="{69B12776-D31B-4B24-BC2F-125185C2DE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2580" y="4248071"/>
            <a:ext cx="436910" cy="433387"/>
          </a:xfrm>
          <a:prstGeom prst="rect">
            <a:avLst/>
          </a:prstGeom>
        </p:spPr>
      </p:pic>
      <p:pic>
        <p:nvPicPr>
          <p:cNvPr id="17" name="Picture 16" descr="greencheck.jpg">
            <a:extLst>
              <a:ext uri="{FF2B5EF4-FFF2-40B4-BE49-F238E27FC236}">
                <a16:creationId xmlns:a16="http://schemas.microsoft.com/office/drawing/2014/main" id="{C8C98A3B-1C1F-466D-8937-0834B1808CF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4267200"/>
            <a:ext cx="436910" cy="433387"/>
          </a:xfrm>
          <a:prstGeom prst="rect">
            <a:avLst/>
          </a:prstGeom>
        </p:spPr>
      </p:pic>
      <p:pic>
        <p:nvPicPr>
          <p:cNvPr id="14" name="Picture 13" descr="redX.jpg">
            <a:extLst>
              <a:ext uri="{FF2B5EF4-FFF2-40B4-BE49-F238E27FC236}">
                <a16:creationId xmlns:a16="http://schemas.microsoft.com/office/drawing/2014/main" id="{DF73715C-F604-441E-BB5B-21CF3AF6EC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46272" y="1767324"/>
            <a:ext cx="399288" cy="525379"/>
          </a:xfrm>
          <a:prstGeom prst="rect">
            <a:avLst/>
          </a:prstGeom>
        </p:spPr>
      </p:pic>
      <p:pic>
        <p:nvPicPr>
          <p:cNvPr id="13" name="Picture 12" descr="redX.jpg">
            <a:extLst>
              <a:ext uri="{FF2B5EF4-FFF2-40B4-BE49-F238E27FC236}">
                <a16:creationId xmlns:a16="http://schemas.microsoft.com/office/drawing/2014/main" id="{F520281C-D600-42A0-B6CE-2D079D77C7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9802" y="3212306"/>
            <a:ext cx="399288" cy="525379"/>
          </a:xfrm>
          <a:prstGeom prst="rect">
            <a:avLst/>
          </a:prstGeom>
        </p:spPr>
      </p:pic>
      <p:pic>
        <p:nvPicPr>
          <p:cNvPr id="12" name="Picture 11" descr="redX.jpg">
            <a:extLst>
              <a:ext uri="{FF2B5EF4-FFF2-40B4-BE49-F238E27FC236}">
                <a16:creationId xmlns:a16="http://schemas.microsoft.com/office/drawing/2014/main" id="{7AB6D5C6-98FC-44B3-ACDC-491BD4FE851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7218" y="3722692"/>
            <a:ext cx="399288" cy="525379"/>
          </a:xfrm>
          <a:prstGeom prst="rect">
            <a:avLst/>
          </a:prstGeom>
        </p:spPr>
      </p:pic>
      <p:pic>
        <p:nvPicPr>
          <p:cNvPr id="11" name="Picture 10" descr="greencheck.jpg">
            <a:extLst>
              <a:ext uri="{FF2B5EF4-FFF2-40B4-BE49-F238E27FC236}">
                <a16:creationId xmlns:a16="http://schemas.microsoft.com/office/drawing/2014/main" id="{AC4A9407-ADB5-40D0-898C-DA090E09CC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69535" y="1825623"/>
            <a:ext cx="436910" cy="433387"/>
          </a:xfrm>
          <a:prstGeom prst="rect">
            <a:avLst/>
          </a:prstGeom>
        </p:spPr>
      </p:pic>
      <p:pic>
        <p:nvPicPr>
          <p:cNvPr id="10" name="Picture 9" descr="greencheck.jpg">
            <a:extLst>
              <a:ext uri="{FF2B5EF4-FFF2-40B4-BE49-F238E27FC236}">
                <a16:creationId xmlns:a16="http://schemas.microsoft.com/office/drawing/2014/main" id="{7D9946C1-D2EC-462A-A8EE-09FE08A7026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7480" y="3212306"/>
            <a:ext cx="436910" cy="433387"/>
          </a:xfrm>
          <a:prstGeom prst="rect">
            <a:avLst/>
          </a:prstGeom>
        </p:spPr>
      </p:pic>
      <p:pic>
        <p:nvPicPr>
          <p:cNvPr id="9" name="Picture 8" descr="redX.jpg">
            <a:extLst>
              <a:ext uri="{FF2B5EF4-FFF2-40B4-BE49-F238E27FC236}">
                <a16:creationId xmlns:a16="http://schemas.microsoft.com/office/drawing/2014/main" id="{A52F2A14-9344-4DCA-969B-44EF1C7101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7574" y="4690982"/>
            <a:ext cx="399288" cy="525379"/>
          </a:xfrm>
          <a:prstGeom prst="rect">
            <a:avLst/>
          </a:prstGeom>
        </p:spPr>
      </p:pic>
      <p:pic>
        <p:nvPicPr>
          <p:cNvPr id="24" name="Picture 23" descr="greencheck.jpg">
            <a:extLst>
              <a:ext uri="{FF2B5EF4-FFF2-40B4-BE49-F238E27FC236}">
                <a16:creationId xmlns:a16="http://schemas.microsoft.com/office/drawing/2014/main" id="{687B440A-E959-4744-9A5C-885B1E22E62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5560" y="2259010"/>
            <a:ext cx="436910" cy="433387"/>
          </a:xfrm>
          <a:prstGeom prst="rect">
            <a:avLst/>
          </a:prstGeom>
        </p:spPr>
      </p:pic>
      <p:pic>
        <p:nvPicPr>
          <p:cNvPr id="23" name="Picture 22" descr="greencheck.jpg">
            <a:extLst>
              <a:ext uri="{FF2B5EF4-FFF2-40B4-BE49-F238E27FC236}">
                <a16:creationId xmlns:a16="http://schemas.microsoft.com/office/drawing/2014/main" id="{87F3CA53-B952-424B-9EB7-DE1D9FF79E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3720" y="2259011"/>
            <a:ext cx="436910" cy="433387"/>
          </a:xfrm>
          <a:prstGeom prst="rect">
            <a:avLst/>
          </a:prstGeom>
        </p:spPr>
      </p:pic>
      <p:pic>
        <p:nvPicPr>
          <p:cNvPr id="19" name="Picture 18" descr="greencheck.jpg">
            <a:extLst>
              <a:ext uri="{FF2B5EF4-FFF2-40B4-BE49-F238E27FC236}">
                <a16:creationId xmlns:a16="http://schemas.microsoft.com/office/drawing/2014/main" id="{33D4AAD4-5306-40B2-AA94-3E9ED32C95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9090" y="1825624"/>
            <a:ext cx="436910" cy="433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Smooth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Quantiles, heavy-hitters, norm estimation, distinct elements, sampling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Matchings, number of triangles, spanners, </a:t>
                </a:r>
                <a:r>
                  <a:rPr lang="en-US" dirty="0" err="1"/>
                  <a:t>sparsifiers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Numerical linear algebra (matrix multiplication, spectral approximation,…)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Minimum enclosing ball, Clustering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-centers,…)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Submodular optimization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Strings (pattern matching, periodicity, edit distance, Parikh matching,…)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Codeword testing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  <a:blipFill>
                <a:blip r:embed="rId4"/>
                <a:stretch>
                  <a:fillRect l="-928" t="-1989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94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2F888-929F-4D2E-95F6-AEF5A716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6" y="1825623"/>
            <a:ext cx="277371" cy="422012"/>
          </a:xfrm>
          <a:prstGeom prst="rect">
            <a:avLst/>
          </a:prstGeom>
        </p:spPr>
      </p:pic>
      <p:pic>
        <p:nvPicPr>
          <p:cNvPr id="20" name="Picture 19" descr="greencheck.jpg">
            <a:extLst>
              <a:ext uri="{FF2B5EF4-FFF2-40B4-BE49-F238E27FC236}">
                <a16:creationId xmlns:a16="http://schemas.microsoft.com/office/drawing/2014/main" id="{AB409C89-A005-40DA-85C6-832D48AF14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0630" y="5688176"/>
            <a:ext cx="436910" cy="433387"/>
          </a:xfrm>
          <a:prstGeom prst="rect">
            <a:avLst/>
          </a:prstGeom>
        </p:spPr>
      </p:pic>
      <p:pic>
        <p:nvPicPr>
          <p:cNvPr id="21" name="Picture 20" descr="redX.jpg">
            <a:extLst>
              <a:ext uri="{FF2B5EF4-FFF2-40B4-BE49-F238E27FC236}">
                <a16:creationId xmlns:a16="http://schemas.microsoft.com/office/drawing/2014/main" id="{4E462CB9-983F-4AA0-8127-F2F8C7B2D3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2184" y="4175208"/>
            <a:ext cx="399288" cy="525379"/>
          </a:xfrm>
          <a:prstGeom prst="rect">
            <a:avLst/>
          </a:prstGeom>
        </p:spPr>
      </p:pic>
      <p:pic>
        <p:nvPicPr>
          <p:cNvPr id="18" name="Picture 17" descr="greencheck.jpg">
            <a:extLst>
              <a:ext uri="{FF2B5EF4-FFF2-40B4-BE49-F238E27FC236}">
                <a16:creationId xmlns:a16="http://schemas.microsoft.com/office/drawing/2014/main" id="{C2B70166-57B8-4ACA-9500-989B51680FF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1360" y="4257595"/>
            <a:ext cx="436910" cy="433387"/>
          </a:xfrm>
          <a:prstGeom prst="rect">
            <a:avLst/>
          </a:prstGeom>
        </p:spPr>
      </p:pic>
      <p:pic>
        <p:nvPicPr>
          <p:cNvPr id="16" name="Picture 15" descr="greencheck.jpg">
            <a:extLst>
              <a:ext uri="{FF2B5EF4-FFF2-40B4-BE49-F238E27FC236}">
                <a16:creationId xmlns:a16="http://schemas.microsoft.com/office/drawing/2014/main" id="{E48E08E4-B142-4EE1-A09E-49C44A98B91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2580" y="4248071"/>
            <a:ext cx="436910" cy="433387"/>
          </a:xfrm>
          <a:prstGeom prst="rect">
            <a:avLst/>
          </a:prstGeom>
        </p:spPr>
      </p:pic>
      <p:pic>
        <p:nvPicPr>
          <p:cNvPr id="17" name="Picture 16" descr="greencheck.jpg">
            <a:extLst>
              <a:ext uri="{FF2B5EF4-FFF2-40B4-BE49-F238E27FC236}">
                <a16:creationId xmlns:a16="http://schemas.microsoft.com/office/drawing/2014/main" id="{C2A8E5BB-7F4B-4A5A-B4BD-F540CBC1041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4267200"/>
            <a:ext cx="436910" cy="433387"/>
          </a:xfrm>
          <a:prstGeom prst="rect">
            <a:avLst/>
          </a:prstGeom>
        </p:spPr>
      </p:pic>
      <p:pic>
        <p:nvPicPr>
          <p:cNvPr id="14" name="Picture 13" descr="redcheck.jpg">
            <a:extLst>
              <a:ext uri="{FF2B5EF4-FFF2-40B4-BE49-F238E27FC236}">
                <a16:creationId xmlns:a16="http://schemas.microsoft.com/office/drawing/2014/main" id="{94C1F897-C704-42FF-B692-4D4B82D2C65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4060" y="1805328"/>
            <a:ext cx="457200" cy="453682"/>
          </a:xfrm>
          <a:prstGeom prst="rect">
            <a:avLst/>
          </a:prstGeom>
        </p:spPr>
      </p:pic>
      <p:pic>
        <p:nvPicPr>
          <p:cNvPr id="13" name="Picture 12" descr="redcheck.jpg">
            <a:extLst>
              <a:ext uri="{FF2B5EF4-FFF2-40B4-BE49-F238E27FC236}">
                <a16:creationId xmlns:a16="http://schemas.microsoft.com/office/drawing/2014/main" id="{FACCA065-AC18-44E3-AA5F-98B723CB84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0480" y="3260973"/>
            <a:ext cx="457200" cy="453682"/>
          </a:xfrm>
          <a:prstGeom prst="rect">
            <a:avLst/>
          </a:prstGeom>
        </p:spPr>
      </p:pic>
      <p:pic>
        <p:nvPicPr>
          <p:cNvPr id="12" name="Picture 11" descr="redcheck.jpg">
            <a:extLst>
              <a:ext uri="{FF2B5EF4-FFF2-40B4-BE49-F238E27FC236}">
                <a16:creationId xmlns:a16="http://schemas.microsoft.com/office/drawing/2014/main" id="{14D05FCB-75CC-47FA-BFAD-860986DB405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7480" y="3714655"/>
            <a:ext cx="457200" cy="453682"/>
          </a:xfrm>
          <a:prstGeom prst="rect">
            <a:avLst/>
          </a:prstGeom>
        </p:spPr>
      </p:pic>
      <p:pic>
        <p:nvPicPr>
          <p:cNvPr id="11" name="Picture 10" descr="greencheck.jpg">
            <a:extLst>
              <a:ext uri="{FF2B5EF4-FFF2-40B4-BE49-F238E27FC236}">
                <a16:creationId xmlns:a16="http://schemas.microsoft.com/office/drawing/2014/main" id="{AC4A9407-ADB5-40D0-898C-DA090E09CC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9535" y="1825623"/>
            <a:ext cx="436910" cy="433387"/>
          </a:xfrm>
          <a:prstGeom prst="rect">
            <a:avLst/>
          </a:prstGeom>
        </p:spPr>
      </p:pic>
      <p:pic>
        <p:nvPicPr>
          <p:cNvPr id="10" name="Picture 9" descr="greencheck.jpg">
            <a:extLst>
              <a:ext uri="{FF2B5EF4-FFF2-40B4-BE49-F238E27FC236}">
                <a16:creationId xmlns:a16="http://schemas.microsoft.com/office/drawing/2014/main" id="{7D9946C1-D2EC-462A-A8EE-09FE08A7026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7480" y="3212306"/>
            <a:ext cx="436910" cy="433387"/>
          </a:xfrm>
          <a:prstGeom prst="rect">
            <a:avLst/>
          </a:prstGeom>
        </p:spPr>
      </p:pic>
      <p:pic>
        <p:nvPicPr>
          <p:cNvPr id="9" name="Picture 8" descr="redX.jpg">
            <a:extLst>
              <a:ext uri="{FF2B5EF4-FFF2-40B4-BE49-F238E27FC236}">
                <a16:creationId xmlns:a16="http://schemas.microsoft.com/office/drawing/2014/main" id="{A52F2A14-9344-4DCA-969B-44EF1C7101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7574" y="4690982"/>
            <a:ext cx="399288" cy="525379"/>
          </a:xfrm>
          <a:prstGeom prst="rect">
            <a:avLst/>
          </a:prstGeom>
        </p:spPr>
      </p:pic>
      <p:pic>
        <p:nvPicPr>
          <p:cNvPr id="24" name="Picture 23" descr="greencheck.jpg">
            <a:extLst>
              <a:ext uri="{FF2B5EF4-FFF2-40B4-BE49-F238E27FC236}">
                <a16:creationId xmlns:a16="http://schemas.microsoft.com/office/drawing/2014/main" id="{687B440A-E959-4744-9A5C-885B1E22E62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5560" y="2259010"/>
            <a:ext cx="436910" cy="433387"/>
          </a:xfrm>
          <a:prstGeom prst="rect">
            <a:avLst/>
          </a:prstGeom>
        </p:spPr>
      </p:pic>
      <p:pic>
        <p:nvPicPr>
          <p:cNvPr id="23" name="Picture 22" descr="greencheck.jpg">
            <a:extLst>
              <a:ext uri="{FF2B5EF4-FFF2-40B4-BE49-F238E27FC236}">
                <a16:creationId xmlns:a16="http://schemas.microsoft.com/office/drawing/2014/main" id="{87F3CA53-B952-424B-9EB7-DE1D9FF79EB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3720" y="2259011"/>
            <a:ext cx="436910" cy="433387"/>
          </a:xfrm>
          <a:prstGeom prst="rect">
            <a:avLst/>
          </a:prstGeom>
        </p:spPr>
      </p:pic>
      <p:pic>
        <p:nvPicPr>
          <p:cNvPr id="19" name="Picture 18" descr="greencheck.jpg">
            <a:extLst>
              <a:ext uri="{FF2B5EF4-FFF2-40B4-BE49-F238E27FC236}">
                <a16:creationId xmlns:a16="http://schemas.microsoft.com/office/drawing/2014/main" id="{33D4AAD4-5306-40B2-AA94-3E9ED32C95D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090" y="1825624"/>
            <a:ext cx="436910" cy="433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Smooth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Quantiles, heavy-hitters, norm estimation, distinct elements, sampling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Matchings, number of triangles, spanners, </a:t>
                </a:r>
                <a:r>
                  <a:rPr lang="en-US" dirty="0" err="1"/>
                  <a:t>sparsifiers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Numerical linear algebra (matrix multiplication, spectral approximation,…)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Minimum enclosing ball, Clustering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-centers,…)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Submodular optimization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Strings (pattern matching, periodicity, edit distance, Parikh matching,…)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Codeword testing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  <a:blipFill>
                <a:blip r:embed="rId6"/>
                <a:stretch>
                  <a:fillRect l="-928" t="-1989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29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989A13D-7083-4DB5-95B0-601DF232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6" y="1825623"/>
            <a:ext cx="277371" cy="422012"/>
          </a:xfrm>
          <a:prstGeom prst="rect">
            <a:avLst/>
          </a:prstGeom>
        </p:spPr>
      </p:pic>
      <p:pic>
        <p:nvPicPr>
          <p:cNvPr id="21" name="Picture 20" descr="redX.jpg">
            <a:extLst>
              <a:ext uri="{FF2B5EF4-FFF2-40B4-BE49-F238E27FC236}">
                <a16:creationId xmlns:a16="http://schemas.microsoft.com/office/drawing/2014/main" id="{4E462CB9-983F-4AA0-8127-F2F8C7B2D3C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2184" y="4175208"/>
            <a:ext cx="399288" cy="525379"/>
          </a:xfrm>
          <a:prstGeom prst="rect">
            <a:avLst/>
          </a:prstGeom>
        </p:spPr>
      </p:pic>
      <p:pic>
        <p:nvPicPr>
          <p:cNvPr id="18" name="Picture 17" descr="greencheck.jpg">
            <a:extLst>
              <a:ext uri="{FF2B5EF4-FFF2-40B4-BE49-F238E27FC236}">
                <a16:creationId xmlns:a16="http://schemas.microsoft.com/office/drawing/2014/main" id="{C2B70166-57B8-4ACA-9500-989B51680FF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1360" y="4257595"/>
            <a:ext cx="436910" cy="433387"/>
          </a:xfrm>
          <a:prstGeom prst="rect">
            <a:avLst/>
          </a:prstGeom>
        </p:spPr>
      </p:pic>
      <p:pic>
        <p:nvPicPr>
          <p:cNvPr id="16" name="Picture 15" descr="greencheck.jpg">
            <a:extLst>
              <a:ext uri="{FF2B5EF4-FFF2-40B4-BE49-F238E27FC236}">
                <a16:creationId xmlns:a16="http://schemas.microsoft.com/office/drawing/2014/main" id="{E48E08E4-B142-4EE1-A09E-49C44A98B9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2580" y="4248071"/>
            <a:ext cx="436910" cy="433387"/>
          </a:xfrm>
          <a:prstGeom prst="rect">
            <a:avLst/>
          </a:prstGeom>
        </p:spPr>
      </p:pic>
      <p:pic>
        <p:nvPicPr>
          <p:cNvPr id="17" name="Picture 16" descr="greencheck.jpg">
            <a:extLst>
              <a:ext uri="{FF2B5EF4-FFF2-40B4-BE49-F238E27FC236}">
                <a16:creationId xmlns:a16="http://schemas.microsoft.com/office/drawing/2014/main" id="{C2A8E5BB-7F4B-4A5A-B4BD-F540CBC104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4267200"/>
            <a:ext cx="436910" cy="433387"/>
          </a:xfrm>
          <a:prstGeom prst="rect">
            <a:avLst/>
          </a:prstGeom>
        </p:spPr>
      </p:pic>
      <p:pic>
        <p:nvPicPr>
          <p:cNvPr id="14" name="Picture 13" descr="redcheck.jpg">
            <a:extLst>
              <a:ext uri="{FF2B5EF4-FFF2-40B4-BE49-F238E27FC236}">
                <a16:creationId xmlns:a16="http://schemas.microsoft.com/office/drawing/2014/main" id="{94C1F897-C704-42FF-B692-4D4B82D2C65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4060" y="1805328"/>
            <a:ext cx="457200" cy="453682"/>
          </a:xfrm>
          <a:prstGeom prst="rect">
            <a:avLst/>
          </a:prstGeom>
        </p:spPr>
      </p:pic>
      <p:pic>
        <p:nvPicPr>
          <p:cNvPr id="13" name="Picture 12" descr="redcheck.jpg">
            <a:extLst>
              <a:ext uri="{FF2B5EF4-FFF2-40B4-BE49-F238E27FC236}">
                <a16:creationId xmlns:a16="http://schemas.microsoft.com/office/drawing/2014/main" id="{FACCA065-AC18-44E3-AA5F-98B723CB84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0480" y="3260973"/>
            <a:ext cx="457200" cy="453682"/>
          </a:xfrm>
          <a:prstGeom prst="rect">
            <a:avLst/>
          </a:prstGeom>
        </p:spPr>
      </p:pic>
      <p:pic>
        <p:nvPicPr>
          <p:cNvPr id="12" name="Picture 11" descr="redcheck.jpg">
            <a:extLst>
              <a:ext uri="{FF2B5EF4-FFF2-40B4-BE49-F238E27FC236}">
                <a16:creationId xmlns:a16="http://schemas.microsoft.com/office/drawing/2014/main" id="{14D05FCB-75CC-47FA-BFAD-860986DB405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7480" y="3714655"/>
            <a:ext cx="457200" cy="453682"/>
          </a:xfrm>
          <a:prstGeom prst="rect">
            <a:avLst/>
          </a:prstGeom>
        </p:spPr>
      </p:pic>
      <p:pic>
        <p:nvPicPr>
          <p:cNvPr id="11" name="Picture 10" descr="greencheck.jpg">
            <a:extLst>
              <a:ext uri="{FF2B5EF4-FFF2-40B4-BE49-F238E27FC236}">
                <a16:creationId xmlns:a16="http://schemas.microsoft.com/office/drawing/2014/main" id="{AC4A9407-ADB5-40D0-898C-DA090E09CC4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9535" y="1825623"/>
            <a:ext cx="436910" cy="433387"/>
          </a:xfrm>
          <a:prstGeom prst="rect">
            <a:avLst/>
          </a:prstGeom>
        </p:spPr>
      </p:pic>
      <p:pic>
        <p:nvPicPr>
          <p:cNvPr id="10" name="Picture 9" descr="greencheck.jpg">
            <a:extLst>
              <a:ext uri="{FF2B5EF4-FFF2-40B4-BE49-F238E27FC236}">
                <a16:creationId xmlns:a16="http://schemas.microsoft.com/office/drawing/2014/main" id="{7D9946C1-D2EC-462A-A8EE-09FE08A702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7480" y="3212306"/>
            <a:ext cx="436910" cy="433387"/>
          </a:xfrm>
          <a:prstGeom prst="rect">
            <a:avLst/>
          </a:prstGeom>
        </p:spPr>
      </p:pic>
      <p:pic>
        <p:nvPicPr>
          <p:cNvPr id="9" name="Picture 8" descr="redX.jpg">
            <a:extLst>
              <a:ext uri="{FF2B5EF4-FFF2-40B4-BE49-F238E27FC236}">
                <a16:creationId xmlns:a16="http://schemas.microsoft.com/office/drawing/2014/main" id="{A52F2A14-9344-4DCA-969B-44EF1C7101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7574" y="4690982"/>
            <a:ext cx="399288" cy="525379"/>
          </a:xfrm>
          <a:prstGeom prst="rect">
            <a:avLst/>
          </a:prstGeom>
        </p:spPr>
      </p:pic>
      <p:pic>
        <p:nvPicPr>
          <p:cNvPr id="24" name="Picture 23" descr="greencheck.jpg">
            <a:extLst>
              <a:ext uri="{FF2B5EF4-FFF2-40B4-BE49-F238E27FC236}">
                <a16:creationId xmlns:a16="http://schemas.microsoft.com/office/drawing/2014/main" id="{687B440A-E959-4744-9A5C-885B1E22E6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5560" y="2259010"/>
            <a:ext cx="436910" cy="433387"/>
          </a:xfrm>
          <a:prstGeom prst="rect">
            <a:avLst/>
          </a:prstGeom>
        </p:spPr>
      </p:pic>
      <p:pic>
        <p:nvPicPr>
          <p:cNvPr id="23" name="Picture 22" descr="greencheck.jpg">
            <a:extLst>
              <a:ext uri="{FF2B5EF4-FFF2-40B4-BE49-F238E27FC236}">
                <a16:creationId xmlns:a16="http://schemas.microsoft.com/office/drawing/2014/main" id="{87F3CA53-B952-424B-9EB7-DE1D9FF79EB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3720" y="2259011"/>
            <a:ext cx="436910" cy="433387"/>
          </a:xfrm>
          <a:prstGeom prst="rect">
            <a:avLst/>
          </a:prstGeom>
        </p:spPr>
      </p:pic>
      <p:pic>
        <p:nvPicPr>
          <p:cNvPr id="19" name="Picture 18" descr="greencheck.jpg">
            <a:extLst>
              <a:ext uri="{FF2B5EF4-FFF2-40B4-BE49-F238E27FC236}">
                <a16:creationId xmlns:a16="http://schemas.microsoft.com/office/drawing/2014/main" id="{33D4AAD4-5306-40B2-AA94-3E9ED32C95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9090" y="1825624"/>
            <a:ext cx="436910" cy="433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Smooth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Quantiles, heavy-hitters, norm estimation, distinct elements, sampling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Matchings, number of triangles, spanners, </a:t>
                </a:r>
                <a:r>
                  <a:rPr lang="en-US" dirty="0" err="1"/>
                  <a:t>sparsifiers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Numerical linear algebra (matrix multiplication, spectral approximation,…)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Minimum enclosing ball, Clustering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-centers,…)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Submodular optimization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Strings (pattern matching, periodicity, edit distance, Parikh matching,…)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Codeword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  <a:blipFill>
                <a:blip r:embed="rId6"/>
                <a:stretch>
                  <a:fillRect l="-928" t="-1989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A008295-957B-4796-800E-3FD12253AFD7}"/>
              </a:ext>
            </a:extLst>
          </p:cNvPr>
          <p:cNvSpPr txBox="1"/>
          <p:nvPr/>
        </p:nvSpPr>
        <p:spPr>
          <a:xfrm>
            <a:off x="2293775" y="1344775"/>
            <a:ext cx="3006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[BGO13, BGLWZ18]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EA5EF-6006-4565-B2E8-C15FCE6C6425}"/>
              </a:ext>
            </a:extLst>
          </p:cNvPr>
          <p:cNvSpPr txBox="1"/>
          <p:nvPr/>
        </p:nvSpPr>
        <p:spPr>
          <a:xfrm>
            <a:off x="10670888" y="3197135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[BLLM16]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199D6-C54F-4BDD-A3DF-A190F8568EB7}"/>
              </a:ext>
            </a:extLst>
          </p:cNvPr>
          <p:cNvSpPr txBox="1"/>
          <p:nvPr/>
        </p:nvSpPr>
        <p:spPr>
          <a:xfrm>
            <a:off x="9649490" y="1344775"/>
            <a:ext cx="1365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[BOZ09]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F95C2-1D95-478F-8794-945BE7D13272}"/>
              </a:ext>
            </a:extLst>
          </p:cNvPr>
          <p:cNvSpPr txBox="1"/>
          <p:nvPr/>
        </p:nvSpPr>
        <p:spPr>
          <a:xfrm>
            <a:off x="4666440" y="3714655"/>
            <a:ext cx="2489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[CNZ16,ELVZ17]</a:t>
            </a:r>
          </a:p>
        </p:txBody>
      </p:sp>
    </p:spTree>
    <p:extLst>
      <p:ext uri="{BB962C8B-B14F-4D97-AF65-F5344CB8AC3E}">
        <p14:creationId xmlns:p14="http://schemas.microsoft.com/office/powerpoint/2010/main" val="188711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DB2BF82-21E5-44D7-83FF-B0945176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6" y="1825623"/>
            <a:ext cx="277371" cy="422012"/>
          </a:xfrm>
          <a:prstGeom prst="rect">
            <a:avLst/>
          </a:prstGeom>
        </p:spPr>
      </p:pic>
      <p:pic>
        <p:nvPicPr>
          <p:cNvPr id="21" name="Picture 20" descr="redX.jpg">
            <a:extLst>
              <a:ext uri="{FF2B5EF4-FFF2-40B4-BE49-F238E27FC236}">
                <a16:creationId xmlns:a16="http://schemas.microsoft.com/office/drawing/2014/main" id="{4E462CB9-983F-4AA0-8127-F2F8C7B2D3C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2184" y="4175208"/>
            <a:ext cx="399288" cy="525379"/>
          </a:xfrm>
          <a:prstGeom prst="rect">
            <a:avLst/>
          </a:prstGeom>
        </p:spPr>
      </p:pic>
      <p:pic>
        <p:nvPicPr>
          <p:cNvPr id="18" name="Picture 17" descr="greencheck.jpg">
            <a:extLst>
              <a:ext uri="{FF2B5EF4-FFF2-40B4-BE49-F238E27FC236}">
                <a16:creationId xmlns:a16="http://schemas.microsoft.com/office/drawing/2014/main" id="{C2B70166-57B8-4ACA-9500-989B51680FF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1360" y="4257595"/>
            <a:ext cx="436910" cy="433387"/>
          </a:xfrm>
          <a:prstGeom prst="rect">
            <a:avLst/>
          </a:prstGeom>
        </p:spPr>
      </p:pic>
      <p:pic>
        <p:nvPicPr>
          <p:cNvPr id="16" name="Picture 15" descr="greencheck.jpg">
            <a:extLst>
              <a:ext uri="{FF2B5EF4-FFF2-40B4-BE49-F238E27FC236}">
                <a16:creationId xmlns:a16="http://schemas.microsoft.com/office/drawing/2014/main" id="{E48E08E4-B142-4EE1-A09E-49C44A98B9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2580" y="4248071"/>
            <a:ext cx="436910" cy="433387"/>
          </a:xfrm>
          <a:prstGeom prst="rect">
            <a:avLst/>
          </a:prstGeom>
        </p:spPr>
      </p:pic>
      <p:pic>
        <p:nvPicPr>
          <p:cNvPr id="17" name="Picture 16" descr="greencheck.jpg">
            <a:extLst>
              <a:ext uri="{FF2B5EF4-FFF2-40B4-BE49-F238E27FC236}">
                <a16:creationId xmlns:a16="http://schemas.microsoft.com/office/drawing/2014/main" id="{C2A8E5BB-7F4B-4A5A-B4BD-F540CBC104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4267200"/>
            <a:ext cx="436910" cy="433387"/>
          </a:xfrm>
          <a:prstGeom prst="rect">
            <a:avLst/>
          </a:prstGeom>
        </p:spPr>
      </p:pic>
      <p:pic>
        <p:nvPicPr>
          <p:cNvPr id="14" name="Picture 13" descr="redcheck.jpg">
            <a:extLst>
              <a:ext uri="{FF2B5EF4-FFF2-40B4-BE49-F238E27FC236}">
                <a16:creationId xmlns:a16="http://schemas.microsoft.com/office/drawing/2014/main" id="{94C1F897-C704-42FF-B692-4D4B82D2C65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4060" y="1805328"/>
            <a:ext cx="457200" cy="453682"/>
          </a:xfrm>
          <a:prstGeom prst="rect">
            <a:avLst/>
          </a:prstGeom>
        </p:spPr>
      </p:pic>
      <p:pic>
        <p:nvPicPr>
          <p:cNvPr id="13" name="Picture 12" descr="redcheck.jpg">
            <a:extLst>
              <a:ext uri="{FF2B5EF4-FFF2-40B4-BE49-F238E27FC236}">
                <a16:creationId xmlns:a16="http://schemas.microsoft.com/office/drawing/2014/main" id="{FACCA065-AC18-44E3-AA5F-98B723CB84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0480" y="3260973"/>
            <a:ext cx="457200" cy="453682"/>
          </a:xfrm>
          <a:prstGeom prst="rect">
            <a:avLst/>
          </a:prstGeom>
        </p:spPr>
      </p:pic>
      <p:pic>
        <p:nvPicPr>
          <p:cNvPr id="12" name="Picture 11" descr="redcheck.jpg">
            <a:extLst>
              <a:ext uri="{FF2B5EF4-FFF2-40B4-BE49-F238E27FC236}">
                <a16:creationId xmlns:a16="http://schemas.microsoft.com/office/drawing/2014/main" id="{14D05FCB-75CC-47FA-BFAD-860986DB405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7480" y="3714655"/>
            <a:ext cx="457200" cy="453682"/>
          </a:xfrm>
          <a:prstGeom prst="rect">
            <a:avLst/>
          </a:prstGeom>
        </p:spPr>
      </p:pic>
      <p:pic>
        <p:nvPicPr>
          <p:cNvPr id="11" name="Picture 10" descr="greencheck.jpg">
            <a:extLst>
              <a:ext uri="{FF2B5EF4-FFF2-40B4-BE49-F238E27FC236}">
                <a16:creationId xmlns:a16="http://schemas.microsoft.com/office/drawing/2014/main" id="{AC4A9407-ADB5-40D0-898C-DA090E09CC4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9535" y="1825623"/>
            <a:ext cx="436910" cy="433387"/>
          </a:xfrm>
          <a:prstGeom prst="rect">
            <a:avLst/>
          </a:prstGeom>
        </p:spPr>
      </p:pic>
      <p:pic>
        <p:nvPicPr>
          <p:cNvPr id="10" name="Picture 9" descr="greencheck.jpg">
            <a:extLst>
              <a:ext uri="{FF2B5EF4-FFF2-40B4-BE49-F238E27FC236}">
                <a16:creationId xmlns:a16="http://schemas.microsoft.com/office/drawing/2014/main" id="{7D9946C1-D2EC-462A-A8EE-09FE08A702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7480" y="3212306"/>
            <a:ext cx="436910" cy="433387"/>
          </a:xfrm>
          <a:prstGeom prst="rect">
            <a:avLst/>
          </a:prstGeom>
        </p:spPr>
      </p:pic>
      <p:pic>
        <p:nvPicPr>
          <p:cNvPr id="9" name="Picture 8" descr="redX.jpg">
            <a:extLst>
              <a:ext uri="{FF2B5EF4-FFF2-40B4-BE49-F238E27FC236}">
                <a16:creationId xmlns:a16="http://schemas.microsoft.com/office/drawing/2014/main" id="{A52F2A14-9344-4DCA-969B-44EF1C7101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7574" y="4690982"/>
            <a:ext cx="399288" cy="525379"/>
          </a:xfrm>
          <a:prstGeom prst="rect">
            <a:avLst/>
          </a:prstGeom>
        </p:spPr>
      </p:pic>
      <p:pic>
        <p:nvPicPr>
          <p:cNvPr id="24" name="Picture 23" descr="greencheck.jpg">
            <a:extLst>
              <a:ext uri="{FF2B5EF4-FFF2-40B4-BE49-F238E27FC236}">
                <a16:creationId xmlns:a16="http://schemas.microsoft.com/office/drawing/2014/main" id="{687B440A-E959-4744-9A5C-885B1E22E6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5560" y="2259010"/>
            <a:ext cx="436910" cy="433387"/>
          </a:xfrm>
          <a:prstGeom prst="rect">
            <a:avLst/>
          </a:prstGeom>
        </p:spPr>
      </p:pic>
      <p:pic>
        <p:nvPicPr>
          <p:cNvPr id="23" name="Picture 22" descr="greencheck.jpg">
            <a:extLst>
              <a:ext uri="{FF2B5EF4-FFF2-40B4-BE49-F238E27FC236}">
                <a16:creationId xmlns:a16="http://schemas.microsoft.com/office/drawing/2014/main" id="{87F3CA53-B952-424B-9EB7-DE1D9FF79EB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3720" y="2259011"/>
            <a:ext cx="436910" cy="433387"/>
          </a:xfrm>
          <a:prstGeom prst="rect">
            <a:avLst/>
          </a:prstGeom>
        </p:spPr>
      </p:pic>
      <p:pic>
        <p:nvPicPr>
          <p:cNvPr id="19" name="Picture 18" descr="greencheck.jpg">
            <a:extLst>
              <a:ext uri="{FF2B5EF4-FFF2-40B4-BE49-F238E27FC236}">
                <a16:creationId xmlns:a16="http://schemas.microsoft.com/office/drawing/2014/main" id="{33D4AAD4-5306-40B2-AA94-3E9ED32C95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9090" y="1825624"/>
            <a:ext cx="436910" cy="433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Smooth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Quantiles, heavy-hitters, norm estimation, distinct elements, sampling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Matchings, number of triangles, spanners, </a:t>
                </a:r>
                <a:r>
                  <a:rPr lang="en-US" dirty="0" err="1"/>
                  <a:t>sparsifiers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C00000"/>
                    </a:solidFill>
                  </a:rPr>
                  <a:t> Numerical linear algebra (matrix multiplication, spectral approximation,…)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Minimum enclosing ball, Clustering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-centers,…)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Submodular optimization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Strings (pattern matching, periodicity, edit distance, Parikh matching,…)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Codeword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5495"/>
              </a:xfrm>
              <a:blipFill>
                <a:blip r:embed="rId6"/>
                <a:stretch>
                  <a:fillRect l="-928" t="-1989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redX.jpg">
            <a:extLst>
              <a:ext uri="{FF2B5EF4-FFF2-40B4-BE49-F238E27FC236}">
                <a16:creationId xmlns:a16="http://schemas.microsoft.com/office/drawing/2014/main" id="{F3E352F7-FE04-48D8-85A6-2811756EBB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8" y="2686927"/>
            <a:ext cx="399288" cy="525379"/>
          </a:xfrm>
          <a:prstGeom prst="rect">
            <a:avLst/>
          </a:prstGeom>
        </p:spPr>
      </p:pic>
      <p:pic>
        <p:nvPicPr>
          <p:cNvPr id="29" name="Picture 28" descr="redcheck.jpg">
            <a:extLst>
              <a:ext uri="{FF2B5EF4-FFF2-40B4-BE49-F238E27FC236}">
                <a16:creationId xmlns:a16="http://schemas.microsoft.com/office/drawing/2014/main" id="{5632F052-E55B-4B6F-B876-D01BCD13206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97564" y="2758624"/>
            <a:ext cx="457200" cy="4536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2507D0-2880-4F13-9D92-F5BFEF62D3A4}"/>
              </a:ext>
            </a:extLst>
          </p:cNvPr>
          <p:cNvSpPr txBox="1"/>
          <p:nvPr/>
        </p:nvSpPr>
        <p:spPr>
          <a:xfrm>
            <a:off x="2293775" y="1344775"/>
            <a:ext cx="3006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[BGO13, BGLWZ18]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AAFBF1-3993-4BCB-A41D-FEB85ACE54D8}"/>
              </a:ext>
            </a:extLst>
          </p:cNvPr>
          <p:cNvSpPr txBox="1"/>
          <p:nvPr/>
        </p:nvSpPr>
        <p:spPr>
          <a:xfrm>
            <a:off x="9649490" y="1344775"/>
            <a:ext cx="1365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[BOZ09]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E1B06-A64F-43FF-A570-1BDAE4ADAF29}"/>
              </a:ext>
            </a:extLst>
          </p:cNvPr>
          <p:cNvSpPr txBox="1"/>
          <p:nvPr/>
        </p:nvSpPr>
        <p:spPr>
          <a:xfrm>
            <a:off x="4666440" y="3714655"/>
            <a:ext cx="2489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[CNZ16,ELVZ17]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C6AFC9-3A33-4CD2-9612-BEB49ADA70D7}"/>
              </a:ext>
            </a:extLst>
          </p:cNvPr>
          <p:cNvSpPr txBox="1"/>
          <p:nvPr/>
        </p:nvSpPr>
        <p:spPr>
          <a:xfrm>
            <a:off x="10670888" y="3197135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[BLLM16]</a:t>
            </a:r>
          </a:p>
        </p:txBody>
      </p:sp>
    </p:spTree>
    <p:extLst>
      <p:ext uri="{BB962C8B-B14F-4D97-AF65-F5344CB8AC3E}">
        <p14:creationId xmlns:p14="http://schemas.microsoft.com/office/powerpoint/2010/main" val="5992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Randomized Numerical Linear Algebra?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Given massive sources of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Predication and Optimization</a:t>
            </a:r>
            <a:r>
              <a:rPr lang="en-US" dirty="0"/>
              <a:t>: Principle Component Analysis (PCA), Low-Rank Approximation (LRA), Regression</a:t>
            </a:r>
          </a:p>
        </p:txBody>
      </p:sp>
      <p:pic>
        <p:nvPicPr>
          <p:cNvPr id="1026" name="Picture 2" descr="Image result for netflix">
            <a:extLst>
              <a:ext uri="{FF2B5EF4-FFF2-40B4-BE49-F238E27FC236}">
                <a16:creationId xmlns:a16="http://schemas.microsoft.com/office/drawing/2014/main" id="{AE757DD7-3C6F-46FF-B8FB-51C155CD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55" y="4389335"/>
            <a:ext cx="2823795" cy="13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028F1E-3118-4FA2-B4B1-88A3726A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2837"/>
            <a:ext cx="3228975" cy="225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0914E-1A30-4A4F-8A9D-C58A8F8DD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330" y="4001294"/>
            <a:ext cx="4057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25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RandNLA</a:t>
            </a:r>
            <a:r>
              <a:rPr lang="en-US" dirty="0">
                <a:solidFill>
                  <a:srgbClr val="C00000"/>
                </a:solidFill>
              </a:rPr>
              <a:t> on Sliding 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9207" cy="33875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 3  5 -2  7  0 11  4 -8</a:t>
            </a:r>
          </a:p>
          <a:p>
            <a:pPr marL="0" indent="0">
              <a:buNone/>
            </a:pPr>
            <a:r>
              <a:rPr lang="en-US" dirty="0"/>
              <a:t>0  0 -1  3 13 2  8   6  2</a:t>
            </a:r>
          </a:p>
          <a:p>
            <a:pPr marL="0" indent="0">
              <a:buNone/>
            </a:pPr>
            <a:r>
              <a:rPr lang="en-US" dirty="0"/>
              <a:t>2  5  6  1  4  0  -7  5  3</a:t>
            </a:r>
          </a:p>
          <a:p>
            <a:pPr marL="0" indent="0">
              <a:buNone/>
            </a:pPr>
            <a:r>
              <a:rPr lang="en-US" dirty="0"/>
              <a:t>8  7  2  1 -1 -3 -2 -4 -6</a:t>
            </a:r>
          </a:p>
          <a:p>
            <a:pPr marL="0" indent="0">
              <a:buNone/>
            </a:pPr>
            <a:r>
              <a:rPr lang="en-US" dirty="0"/>
              <a:t>-5 3 -4 -1 -2 -1 0 -3  -1</a:t>
            </a:r>
          </a:p>
          <a:p>
            <a:pPr marL="0" indent="0">
              <a:buNone/>
            </a:pPr>
            <a:r>
              <a:rPr lang="en-US" dirty="0"/>
              <a:t>7  1  3  2  4  1  0  11  1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838200" y="1825625"/>
            <a:ext cx="3304032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56878-FEFF-499E-959D-F1FC9895584F}"/>
              </a:ext>
            </a:extLst>
          </p:cNvPr>
          <p:cNvSpPr txBox="1"/>
          <p:nvPr/>
        </p:nvSpPr>
        <p:spPr>
          <a:xfrm>
            <a:off x="4774222" y="1825625"/>
            <a:ext cx="6579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Various stream update models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In this talk, rows arrive one-by-one in the data stream</a:t>
            </a:r>
          </a:p>
        </p:txBody>
      </p:sp>
    </p:spTree>
    <p:extLst>
      <p:ext uri="{BB962C8B-B14F-4D97-AF65-F5344CB8AC3E}">
        <p14:creationId xmlns:p14="http://schemas.microsoft.com/office/powerpoint/2010/main" val="264702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RandNLA</a:t>
            </a:r>
            <a:r>
              <a:rPr lang="en-US" dirty="0">
                <a:solidFill>
                  <a:srgbClr val="C00000"/>
                </a:solidFill>
              </a:rPr>
              <a:t> on Sliding 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 3  5 -2  7  0 11  4 -8</a:t>
            </a:r>
          </a:p>
          <a:p>
            <a:pPr marL="0" indent="0">
              <a:buNone/>
            </a:pPr>
            <a:r>
              <a:rPr lang="en-US" dirty="0"/>
              <a:t>0  0 -1  3 13 2  8   6  2</a:t>
            </a:r>
          </a:p>
          <a:p>
            <a:pPr marL="0" indent="0">
              <a:buNone/>
            </a:pPr>
            <a:r>
              <a:rPr lang="en-US" dirty="0"/>
              <a:t>2  5  6  1  4  0  -7  5  3</a:t>
            </a:r>
          </a:p>
          <a:p>
            <a:pPr marL="0" indent="0">
              <a:buNone/>
            </a:pPr>
            <a:r>
              <a:rPr lang="en-US" dirty="0"/>
              <a:t>8  7  2  1 -1 -3 -2 -4 -6</a:t>
            </a:r>
          </a:p>
          <a:p>
            <a:pPr marL="0" indent="0">
              <a:buNone/>
            </a:pPr>
            <a:r>
              <a:rPr lang="en-US" dirty="0"/>
              <a:t>-5 3 -4 -1 -2 -1 0 -3  -1</a:t>
            </a:r>
          </a:p>
          <a:p>
            <a:pPr marL="0" indent="0">
              <a:buNone/>
            </a:pPr>
            <a:r>
              <a:rPr lang="en-US" dirty="0"/>
              <a:t>7  1  3  2  4  1  0  11  1</a:t>
            </a:r>
          </a:p>
          <a:p>
            <a:pPr marL="0" indent="0">
              <a:buNone/>
            </a:pPr>
            <a:r>
              <a:rPr lang="en-US" dirty="0"/>
              <a:t>1  2  5 -5  4  1 23  4 -3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838200" y="2345034"/>
            <a:ext cx="3304032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3691C-64BC-48B0-873A-BC227BDCB6BA}"/>
              </a:ext>
            </a:extLst>
          </p:cNvPr>
          <p:cNvSpPr txBox="1"/>
          <p:nvPr/>
        </p:nvSpPr>
        <p:spPr>
          <a:xfrm>
            <a:off x="4774222" y="1825625"/>
            <a:ext cx="6579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Various stream update models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In this talk, rows arrive one-by-one in the data stream</a:t>
            </a:r>
          </a:p>
        </p:txBody>
      </p:sp>
    </p:spTree>
    <p:extLst>
      <p:ext uri="{BB962C8B-B14F-4D97-AF65-F5344CB8AC3E}">
        <p14:creationId xmlns:p14="http://schemas.microsoft.com/office/powerpoint/2010/main" val="384765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RandNLA</a:t>
            </a:r>
            <a:r>
              <a:rPr lang="en-US" dirty="0">
                <a:solidFill>
                  <a:srgbClr val="C00000"/>
                </a:solidFill>
              </a:rPr>
              <a:t> on Sliding 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 3  5 -2  7  0 11  4 -8</a:t>
            </a:r>
          </a:p>
          <a:p>
            <a:pPr marL="0" indent="0">
              <a:buNone/>
            </a:pPr>
            <a:r>
              <a:rPr lang="en-US" dirty="0"/>
              <a:t>0  0 -1  3 13 2  8   6  2</a:t>
            </a:r>
          </a:p>
          <a:p>
            <a:pPr marL="0" indent="0">
              <a:buNone/>
            </a:pPr>
            <a:r>
              <a:rPr lang="en-US" dirty="0"/>
              <a:t>2  5  6  1  4  0  -7  5  3</a:t>
            </a:r>
          </a:p>
          <a:p>
            <a:pPr marL="0" indent="0">
              <a:buNone/>
            </a:pPr>
            <a:r>
              <a:rPr lang="en-US" dirty="0"/>
              <a:t>8  7  2  1 -1 -3 -2 -4 -6</a:t>
            </a:r>
          </a:p>
          <a:p>
            <a:pPr marL="0" indent="0">
              <a:buNone/>
            </a:pPr>
            <a:r>
              <a:rPr lang="en-US" dirty="0"/>
              <a:t>-5 3 -4 -1 -2 -1 0 -3  -1</a:t>
            </a:r>
          </a:p>
          <a:p>
            <a:pPr marL="0" indent="0">
              <a:buNone/>
            </a:pPr>
            <a:r>
              <a:rPr lang="en-US" dirty="0"/>
              <a:t>7  1  3  2  4  1  0  11  1</a:t>
            </a:r>
          </a:p>
          <a:p>
            <a:pPr marL="0" indent="0">
              <a:buNone/>
            </a:pPr>
            <a:r>
              <a:rPr lang="en-US" dirty="0"/>
              <a:t>1  2  5 -5  4  1 23  4 -3</a:t>
            </a:r>
          </a:p>
          <a:p>
            <a:pPr marL="0" indent="0">
              <a:buNone/>
            </a:pPr>
            <a:r>
              <a:rPr lang="en-US" dirty="0"/>
              <a:t>0  5  0  0  7  0  1  31  6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838200" y="2829666"/>
            <a:ext cx="3304032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63B9E-BB51-40BB-B721-BC99FD6B24E3}"/>
              </a:ext>
            </a:extLst>
          </p:cNvPr>
          <p:cNvSpPr txBox="1"/>
          <p:nvPr/>
        </p:nvSpPr>
        <p:spPr>
          <a:xfrm>
            <a:off x="4774222" y="1825625"/>
            <a:ext cx="6579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Various stream update models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In this talk, rows arrive one-by-one in the data stream</a:t>
            </a:r>
          </a:p>
        </p:txBody>
      </p:sp>
    </p:spTree>
    <p:extLst>
      <p:ext uri="{BB962C8B-B14F-4D97-AF65-F5344CB8AC3E}">
        <p14:creationId xmlns:p14="http://schemas.microsoft.com/office/powerpoint/2010/main" val="1654325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45166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Matrices: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Can we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Application</a:t>
                </a:r>
                <a:r>
                  <a:rPr lang="en-US" dirty="0"/>
                  <a:t>: Online marketing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45166" cy="4351338"/>
              </a:xfrm>
              <a:blipFill>
                <a:blip r:embed="rId2"/>
                <a:stretch>
                  <a:fillRect l="-165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19F69E93-1197-477F-9B46-B98576BB30E8}"/>
              </a:ext>
            </a:extLst>
          </p:cNvPr>
          <p:cNvSpPr/>
          <p:nvPr/>
        </p:nvSpPr>
        <p:spPr>
          <a:xfrm>
            <a:off x="9057640" y="1690688"/>
            <a:ext cx="1843454" cy="183197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9BEAF7-F35B-4101-B5ED-780FA837C72C}"/>
                  </a:ext>
                </a:extLst>
              </p:cNvPr>
              <p:cNvSpPr/>
              <p:nvPr/>
            </p:nvSpPr>
            <p:spPr>
              <a:xfrm>
                <a:off x="8515908" y="242200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9BEAF7-F35B-4101-B5ED-780FA837C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08" y="2422009"/>
                <a:ext cx="466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E921223-D5F3-44A6-96A8-659F5873CD88}"/>
                  </a:ext>
                </a:extLst>
              </p:cNvPr>
              <p:cNvSpPr/>
              <p:nvPr/>
            </p:nvSpPr>
            <p:spPr>
              <a:xfrm>
                <a:off x="9782262" y="3657600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E921223-D5F3-44A6-96A8-659F5873C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62" y="3657600"/>
                <a:ext cx="39421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DB7FAFE9-DFE1-4FA9-A220-2490131B4CC3}"/>
              </a:ext>
            </a:extLst>
          </p:cNvPr>
          <p:cNvSpPr/>
          <p:nvPr/>
        </p:nvSpPr>
        <p:spPr>
          <a:xfrm>
            <a:off x="9057640" y="4192647"/>
            <a:ext cx="1843454" cy="183197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497CECA-0F9B-49F3-81F9-417BB2BD0CE1}"/>
                  </a:ext>
                </a:extLst>
              </p:cNvPr>
              <p:cNvSpPr/>
              <p:nvPr/>
            </p:nvSpPr>
            <p:spPr>
              <a:xfrm>
                <a:off x="8515908" y="4923968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497CECA-0F9B-49F3-81F9-417BB2BD0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08" y="4923968"/>
                <a:ext cx="4662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ED9E36-FD82-47DB-9263-F2D9FF31007B}"/>
                  </a:ext>
                </a:extLst>
              </p:cNvPr>
              <p:cNvSpPr/>
              <p:nvPr/>
            </p:nvSpPr>
            <p:spPr>
              <a:xfrm>
                <a:off x="9782262" y="6159559"/>
                <a:ext cx="46153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ED9E36-FD82-47DB-9263-F2D9FF310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62" y="6159559"/>
                <a:ext cx="46153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135DB67-E19C-4AFD-9693-1B3E6781C111}"/>
                  </a:ext>
                </a:extLst>
              </p:cNvPr>
              <p:cNvSpPr/>
              <p:nvPr/>
            </p:nvSpPr>
            <p:spPr>
              <a:xfrm>
                <a:off x="9708683" y="231428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135DB67-E19C-4AFD-9693-1B3E6781C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683" y="2314287"/>
                <a:ext cx="54136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354852E-17C1-4AC7-9AFA-89D5E9621536}"/>
                  </a:ext>
                </a:extLst>
              </p:cNvPr>
              <p:cNvSpPr/>
              <p:nvPr/>
            </p:nvSpPr>
            <p:spPr>
              <a:xfrm>
                <a:off x="9708682" y="4816246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354852E-17C1-4AC7-9AFA-89D5E9621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682" y="4816246"/>
                <a:ext cx="55797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80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Streaming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Input</a:t>
                </a:r>
                <a:r>
                  <a:rPr lang="en-US" dirty="0"/>
                  <a:t>: Elements of an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which arrives sequentially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Output</a:t>
                </a:r>
                <a:r>
                  <a:rPr lang="en-US" dirty="0"/>
                  <a:t>: Evaluation (or approximation) of a given function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Use space </a:t>
                </a:r>
                <a:r>
                  <a:rPr lang="en-US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i="1" dirty="0"/>
                  <a:t> </a:t>
                </a:r>
                <a:r>
                  <a:rPr lang="en-US" dirty="0"/>
                  <a:t>in the size of the input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08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030E69-53A5-4977-9371-1523238A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47" y="1457517"/>
            <a:ext cx="11184228" cy="39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72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BC426C6-7593-44ED-A528-1DC55954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348" y="962737"/>
            <a:ext cx="3729859" cy="504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0   0   3   0   0   1   0</a:t>
            </a:r>
          </a:p>
          <a:p>
            <a:pPr marL="0" indent="0">
              <a:buNone/>
            </a:pPr>
            <a:r>
              <a:rPr lang="en-US" sz="3600" dirty="0"/>
              <a:t>0   0   1   0   0   7   0</a:t>
            </a:r>
          </a:p>
          <a:p>
            <a:pPr marL="0" indent="0">
              <a:buNone/>
            </a:pPr>
            <a:r>
              <a:rPr lang="en-US" sz="3600" dirty="0"/>
              <a:t>1   1   0   0   0   0   0</a:t>
            </a:r>
          </a:p>
          <a:p>
            <a:pPr marL="0" indent="0">
              <a:buNone/>
            </a:pPr>
            <a:r>
              <a:rPr lang="en-US" sz="3600" dirty="0"/>
              <a:t>1   0   1   0   0   1   0</a:t>
            </a:r>
          </a:p>
          <a:p>
            <a:pPr marL="0" indent="0">
              <a:buNone/>
            </a:pPr>
            <a:r>
              <a:rPr lang="en-US" sz="3600" dirty="0"/>
              <a:t>5   0   0   2   0   0   0 </a:t>
            </a:r>
          </a:p>
          <a:p>
            <a:pPr marL="0" indent="0">
              <a:buNone/>
            </a:pPr>
            <a:r>
              <a:rPr lang="en-US" sz="3600" dirty="0"/>
              <a:t>1   1   1   1   3   1   6</a:t>
            </a:r>
          </a:p>
          <a:p>
            <a:pPr marL="0" indent="0">
              <a:buNone/>
            </a:pPr>
            <a:r>
              <a:rPr lang="en-US" sz="3600" dirty="0"/>
              <a:t>0   0   0   0   0   0   0 </a:t>
            </a:r>
          </a:p>
          <a:p>
            <a:pPr marL="0" indent="0">
              <a:buNone/>
            </a:pPr>
            <a:r>
              <a:rPr lang="en-US" sz="3600" dirty="0"/>
              <a:t>1   1   4   0   0   4   0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568BFA-AA89-403E-B9EA-B7E9DF9633F5}"/>
              </a:ext>
            </a:extLst>
          </p:cNvPr>
          <p:cNvSpPr/>
          <p:nvPr/>
        </p:nvSpPr>
        <p:spPr>
          <a:xfrm>
            <a:off x="4050424" y="962737"/>
            <a:ext cx="3779784" cy="493252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98129-D45B-4758-8645-56507EC88F28}"/>
                  </a:ext>
                </a:extLst>
              </p:cNvPr>
              <p:cNvSpPr/>
              <p:nvPr/>
            </p:nvSpPr>
            <p:spPr>
              <a:xfrm>
                <a:off x="9051569" y="4071004"/>
                <a:ext cx="22049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98129-D45B-4758-8645-56507EC88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69" y="4071004"/>
                <a:ext cx="2204963" cy="584775"/>
              </a:xfrm>
              <a:prstGeom prst="rect">
                <a:avLst/>
              </a:prstGeom>
              <a:blipFill>
                <a:blip r:embed="rId2"/>
                <a:stretch>
                  <a:fillRect l="-7182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FDF47C-1067-4C8E-B22E-D996ED1E06CD}"/>
                  </a:ext>
                </a:extLst>
              </p:cNvPr>
              <p:cNvSpPr/>
              <p:nvPr/>
            </p:nvSpPr>
            <p:spPr>
              <a:xfrm>
                <a:off x="8510202" y="306626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FDF47C-1067-4C8E-B22E-D996ED1E0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202" y="306626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143CEC4-13DE-47A1-9A63-653085A9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083" y="4027393"/>
            <a:ext cx="493954" cy="619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E368B-6904-4BF2-927B-90636B7C8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832" y="4647323"/>
            <a:ext cx="586115" cy="619929"/>
          </a:xfrm>
          <a:prstGeom prst="rect">
            <a:avLst/>
          </a:prstGeom>
        </p:spPr>
      </p:pic>
      <p:pic>
        <p:nvPicPr>
          <p:cNvPr id="1028" name="Picture 4" descr="Image result for monitor clipart">
            <a:extLst>
              <a:ext uri="{FF2B5EF4-FFF2-40B4-BE49-F238E27FC236}">
                <a16:creationId xmlns:a16="http://schemas.microsoft.com/office/drawing/2014/main" id="{2DF4E48D-E28B-478F-8A05-42CDB610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718" y="315308"/>
            <a:ext cx="596113" cy="44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use clipart">
            <a:extLst>
              <a:ext uri="{FF2B5EF4-FFF2-40B4-BE49-F238E27FC236}">
                <a16:creationId xmlns:a16="http://schemas.microsoft.com/office/drawing/2014/main" id="{6DB24D84-B13F-48CA-A367-24469EB2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23" y="174347"/>
            <a:ext cx="587469" cy="58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5FC6D-A9A0-44DA-851D-7818CBC01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02459" y="205182"/>
            <a:ext cx="451900" cy="58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D2F4E1-FB62-4883-9003-B9C1BA5B8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1227" y="299726"/>
            <a:ext cx="405447" cy="462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8C0D2A-AF2A-470E-BF1E-4D34E552B2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0327" y="315308"/>
            <a:ext cx="563196" cy="477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A144D4-6936-4676-A07B-E7EEAA3781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5065" y="174347"/>
            <a:ext cx="437440" cy="618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8221AE-FAD4-486C-900F-C4C7748F68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9656" y="253902"/>
            <a:ext cx="563197" cy="507914"/>
          </a:xfrm>
          <a:prstGeom prst="rect">
            <a:avLst/>
          </a:prstGeom>
        </p:spPr>
      </p:pic>
      <p:pic>
        <p:nvPicPr>
          <p:cNvPr id="1032" name="Picture 8" descr="Image result for jack sparrow">
            <a:extLst>
              <a:ext uri="{FF2B5EF4-FFF2-40B4-BE49-F238E27FC236}">
                <a16:creationId xmlns:a16="http://schemas.microsoft.com/office/drawing/2014/main" id="{34A1A37C-EBFE-417F-8D3B-D75F5D5AD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83" y="969968"/>
            <a:ext cx="493954" cy="62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uperman">
            <a:extLst>
              <a:ext uri="{FF2B5EF4-FFF2-40B4-BE49-F238E27FC236}">
                <a16:creationId xmlns:a16="http://schemas.microsoft.com/office/drawing/2014/main" id="{7A77F3B2-0D47-44DB-B4FA-CA45952D3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66" y="1590748"/>
            <a:ext cx="620781" cy="6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inderella">
            <a:extLst>
              <a:ext uri="{FF2B5EF4-FFF2-40B4-BE49-F238E27FC236}">
                <a16:creationId xmlns:a16="http://schemas.microsoft.com/office/drawing/2014/main" id="{25E46AC8-B403-4359-B211-CFD7A544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83" y="2210677"/>
            <a:ext cx="528049" cy="5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9B2DAD-93F7-454C-B97E-4C9BA40C2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6" y="2738726"/>
            <a:ext cx="493954" cy="697808"/>
          </a:xfrm>
          <a:prstGeom prst="rect">
            <a:avLst/>
          </a:prstGeom>
        </p:spPr>
      </p:pic>
      <p:pic>
        <p:nvPicPr>
          <p:cNvPr id="1038" name="Picture 14" descr="Image result for bugs bunny">
            <a:extLst>
              <a:ext uri="{FF2B5EF4-FFF2-40B4-BE49-F238E27FC236}">
                <a16:creationId xmlns:a16="http://schemas.microsoft.com/office/drawing/2014/main" id="{BDED2CFF-AC6F-4CBA-9EF0-50472E11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50" y="3358655"/>
            <a:ext cx="446611" cy="6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andalf">
            <a:extLst>
              <a:ext uri="{FF2B5EF4-FFF2-40B4-BE49-F238E27FC236}">
                <a16:creationId xmlns:a16="http://schemas.microsoft.com/office/drawing/2014/main" id="{8B37CBD7-2752-4047-9DD8-E37385EC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426" y="5353203"/>
            <a:ext cx="486130" cy="52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24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Spectral Approximation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2945422" y="1798880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5848650" y="1825624"/>
                <a:ext cx="5700815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Find a matrix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so that for all vectors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is a good approximation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Approximates </a:t>
                </a:r>
                <a:r>
                  <a:rPr lang="en-US" sz="3200" i="1" dirty="0"/>
                  <a:t>all</a:t>
                </a:r>
                <a:r>
                  <a:rPr lang="en-US" sz="3200" dirty="0"/>
                  <a:t> cuts of a graph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650" y="1825624"/>
                <a:ext cx="5700815" cy="2554545"/>
              </a:xfrm>
              <a:prstGeom prst="rect">
                <a:avLst/>
              </a:prstGeom>
              <a:blipFill>
                <a:blip r:embed="rId2"/>
                <a:stretch>
                  <a:fillRect l="-2350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/>
              <p:nvPr/>
            </p:nvSpPr>
            <p:spPr>
              <a:xfrm>
                <a:off x="3960049" y="4126277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49" y="4126277"/>
                <a:ext cx="39421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69E2A8B-A49E-4FA9-B2FB-F51DC002BD82}"/>
              </a:ext>
            </a:extLst>
          </p:cNvPr>
          <p:cNvSpPr/>
          <p:nvPr/>
        </p:nvSpPr>
        <p:spPr>
          <a:xfrm>
            <a:off x="5231697" y="1802424"/>
            <a:ext cx="398585" cy="222903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/>
              <p:nvPr/>
            </p:nvSpPr>
            <p:spPr>
              <a:xfrm>
                <a:off x="3562860" y="2624553"/>
                <a:ext cx="10257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60" y="2624553"/>
                <a:ext cx="10257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43E59B7-FE18-4909-A8B3-F53C7FC77BF4}"/>
              </a:ext>
            </a:extLst>
          </p:cNvPr>
          <p:cNvSpPr/>
          <p:nvPr/>
        </p:nvSpPr>
        <p:spPr>
          <a:xfrm>
            <a:off x="659147" y="1812922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501007-8683-48BF-8B7D-C4BD20CDB128}"/>
                  </a:ext>
                </a:extLst>
              </p:cNvPr>
              <p:cNvSpPr/>
              <p:nvPr/>
            </p:nvSpPr>
            <p:spPr>
              <a:xfrm>
                <a:off x="5221729" y="2624553"/>
                <a:ext cx="3679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501007-8683-48BF-8B7D-C4BD20CD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29" y="2624553"/>
                <a:ext cx="3679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C2D759-FB98-494F-9EB2-D65C5F99F321}"/>
                  </a:ext>
                </a:extLst>
              </p:cNvPr>
              <p:cNvSpPr/>
              <p:nvPr/>
            </p:nvSpPr>
            <p:spPr>
              <a:xfrm>
                <a:off x="1464463" y="1825624"/>
                <a:ext cx="5913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C2D759-FB98-494F-9EB2-D65C5F99F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463" y="1825624"/>
                <a:ext cx="5913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68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Regression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E80EA-764B-44E3-BA8C-BBC9B4C0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06" y="1606550"/>
            <a:ext cx="60769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89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Regression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838200" y="1825625"/>
            <a:ext cx="1298331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4800175" y="1240850"/>
                <a:ext cx="5857315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Find the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“Least squares” optimization = MLE under Gaussian noise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75" y="1240850"/>
                <a:ext cx="5857315" cy="2062103"/>
              </a:xfrm>
              <a:prstGeom prst="rect">
                <a:avLst/>
              </a:prstGeom>
              <a:blipFill>
                <a:blip r:embed="rId2"/>
                <a:stretch>
                  <a:fillRect l="-2289" t="-3550" r="-1145" b="-8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/>
              <p:nvPr/>
            </p:nvSpPr>
            <p:spPr>
              <a:xfrm>
                <a:off x="305260" y="3156778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0" y="3156778"/>
                <a:ext cx="466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/>
              <p:nvPr/>
            </p:nvSpPr>
            <p:spPr>
              <a:xfrm>
                <a:off x="1290260" y="4981577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60" y="4981577"/>
                <a:ext cx="39421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69E2A8B-A49E-4FA9-B2FB-F51DC002BD82}"/>
              </a:ext>
            </a:extLst>
          </p:cNvPr>
          <p:cNvSpPr/>
          <p:nvPr/>
        </p:nvSpPr>
        <p:spPr>
          <a:xfrm>
            <a:off x="2601116" y="1825625"/>
            <a:ext cx="398585" cy="148907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53D185-B675-497D-BE00-CB16F72C7CBD}"/>
                  </a:ext>
                </a:extLst>
              </p:cNvPr>
              <p:cNvSpPr/>
              <p:nvPr/>
            </p:nvSpPr>
            <p:spPr>
              <a:xfrm>
                <a:off x="2171718" y="2410400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53D185-B675-497D-BE00-CB16F72C7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18" y="2410400"/>
                <a:ext cx="39421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6109F9-E905-4D8E-A88E-B5A61C5E3DEB}"/>
                  </a:ext>
                </a:extLst>
              </p:cNvPr>
              <p:cNvSpPr/>
              <p:nvPr/>
            </p:nvSpPr>
            <p:spPr>
              <a:xfrm>
                <a:off x="2601116" y="3343246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6109F9-E905-4D8E-A88E-B5A61C5E3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116" y="3343246"/>
                <a:ext cx="3850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C35C082-1390-4713-91EF-C3B370952147}"/>
              </a:ext>
            </a:extLst>
          </p:cNvPr>
          <p:cNvSpPr/>
          <p:nvPr/>
        </p:nvSpPr>
        <p:spPr>
          <a:xfrm>
            <a:off x="3793298" y="1825624"/>
            <a:ext cx="398585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1FFB1F-EF69-4C18-9B81-00543A9C6C1D}"/>
                  </a:ext>
                </a:extLst>
              </p:cNvPr>
              <p:cNvSpPr/>
              <p:nvPr/>
            </p:nvSpPr>
            <p:spPr>
              <a:xfrm>
                <a:off x="3327080" y="3156777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1FFB1F-EF69-4C18-9B81-00543A9C6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80" y="3156777"/>
                <a:ext cx="4662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FBD636-81EC-499D-B6CF-392BC7E22A2E}"/>
                  </a:ext>
                </a:extLst>
              </p:cNvPr>
              <p:cNvSpPr/>
              <p:nvPr/>
            </p:nvSpPr>
            <p:spPr>
              <a:xfrm>
                <a:off x="3806842" y="4981577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FBD636-81EC-499D-B6CF-392BC7E22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842" y="4981577"/>
                <a:ext cx="38504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4164B-232C-4B6F-A24D-7F47CF6A505B}"/>
                  </a:ext>
                </a:extLst>
              </p:cNvPr>
              <p:cNvSpPr/>
              <p:nvPr/>
            </p:nvSpPr>
            <p:spPr>
              <a:xfrm>
                <a:off x="3111316" y="2410400"/>
                <a:ext cx="431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4164B-232C-4B6F-A24D-7F47CF6A5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316" y="2410400"/>
                <a:ext cx="43152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/>
              <p:nvPr/>
            </p:nvSpPr>
            <p:spPr>
              <a:xfrm>
                <a:off x="1216681" y="304374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81" y="3043745"/>
                <a:ext cx="54136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647609-DF3F-4297-B40D-B194368B791A}"/>
                  </a:ext>
                </a:extLst>
              </p:cNvPr>
              <p:cNvSpPr/>
              <p:nvPr/>
            </p:nvSpPr>
            <p:spPr>
              <a:xfrm>
                <a:off x="3738643" y="3050858"/>
                <a:ext cx="507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647609-DF3F-4297-B40D-B194368B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643" y="3050858"/>
                <a:ext cx="50789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4" descr="Image result for linear regression">
            <a:extLst>
              <a:ext uri="{FF2B5EF4-FFF2-40B4-BE49-F238E27FC236}">
                <a16:creationId xmlns:a16="http://schemas.microsoft.com/office/drawing/2014/main" id="{7303F1F4-2F73-4BE7-8C6B-0CE32735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50" y="3652716"/>
            <a:ext cx="4008367" cy="265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82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Low-Rank Approximation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 3  5 -2  7  0 11  4 -8</a:t>
            </a:r>
          </a:p>
          <a:p>
            <a:pPr marL="0" indent="0">
              <a:buNone/>
            </a:pPr>
            <a:r>
              <a:rPr lang="en-US" dirty="0"/>
              <a:t>0  0 -1  3 13 2  8   6  2</a:t>
            </a:r>
          </a:p>
          <a:p>
            <a:pPr marL="0" indent="0">
              <a:buNone/>
            </a:pPr>
            <a:r>
              <a:rPr lang="en-US" dirty="0"/>
              <a:t>2  5  6  1  4  0  -7  5  3</a:t>
            </a:r>
          </a:p>
          <a:p>
            <a:pPr marL="0" indent="0">
              <a:buNone/>
            </a:pPr>
            <a:r>
              <a:rPr lang="en-US" dirty="0"/>
              <a:t>8  7  2  1 -1 -3 -2 -4 -6</a:t>
            </a:r>
          </a:p>
          <a:p>
            <a:pPr marL="0" indent="0">
              <a:buNone/>
            </a:pPr>
            <a:r>
              <a:rPr lang="en-US" dirty="0"/>
              <a:t>-5 3 -4 -1 -2 -1 0 -3  -1</a:t>
            </a:r>
          </a:p>
          <a:p>
            <a:pPr marL="0" indent="0">
              <a:buNone/>
            </a:pPr>
            <a:r>
              <a:rPr lang="en-US" dirty="0"/>
              <a:t>7  1  3  2  4  1  0  11  1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838200" y="1825625"/>
            <a:ext cx="3304032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4842217" y="1825625"/>
                <a:ext cx="5700815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Find rank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Finding structure among noise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Matrix completion problem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217" y="1825625"/>
                <a:ext cx="5700815" cy="2062103"/>
              </a:xfrm>
              <a:prstGeom prst="rect">
                <a:avLst/>
              </a:prstGeom>
              <a:blipFill>
                <a:blip r:embed="rId2"/>
                <a:stretch>
                  <a:fillRect l="-2350" t="-3540" r="-1816" b="-8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/>
              <p:nvPr/>
            </p:nvSpPr>
            <p:spPr>
              <a:xfrm>
                <a:off x="305260" y="3156778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0" y="3156778"/>
                <a:ext cx="466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/>
              <p:nvPr/>
            </p:nvSpPr>
            <p:spPr>
              <a:xfrm>
                <a:off x="2207212" y="4916948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12" y="4916948"/>
                <a:ext cx="39421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netflix">
            <a:extLst>
              <a:ext uri="{FF2B5EF4-FFF2-40B4-BE49-F238E27FC236}">
                <a16:creationId xmlns:a16="http://schemas.microsoft.com/office/drawing/2014/main" id="{08B93FF4-7BD3-4BA2-9C67-FF74F862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83" y="4462529"/>
            <a:ext cx="2823795" cy="13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Smooth histogram does not work for: vector induced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norms, generalized regression, low-rank approximation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(Vector induced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2"/>
                <a:stretch>
                  <a:fillRect l="-102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E58DA03-3152-4C16-9AB7-93F408AA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4" y="3429000"/>
            <a:ext cx="9822371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85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If the entries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 bounded integers,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poly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dirty="0"/>
                  <a:t> space algorithm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spectral approximation: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Algorithms can be slightly modified to run in </a:t>
                </a:r>
                <a:r>
                  <a:rPr lang="en-US" i="1" dirty="0">
                    <a:solidFill>
                      <a:srgbClr val="7030A0"/>
                    </a:solidFill>
                  </a:rPr>
                  <a:t>input sparsity time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A51AA-94AB-4E33-AC79-03784C84B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19" cy="4351338"/>
              </a:xfrm>
              <a:blipFill>
                <a:blip r:embed="rId2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6123A6-76FC-4E74-A819-F38A16CAC321}"/>
                  </a:ext>
                </a:extLst>
              </p:cNvPr>
              <p:cNvSpPr/>
              <p:nvPr/>
            </p:nvSpPr>
            <p:spPr>
              <a:xfrm>
                <a:off x="2344907" y="3045237"/>
                <a:ext cx="7751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6123A6-76FC-4E74-A819-F38A16CAC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07" y="3045237"/>
                <a:ext cx="77511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137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02278" y="1726565"/>
            <a:ext cx="4187444" cy="35991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15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Vector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+…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 err="1"/>
                  <a:t>Frobenius</a:t>
                </a:r>
                <a:r>
                  <a:rPr lang="en-US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Matrices: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Can we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What does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mean?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611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Streaming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Input</a:t>
                </a:r>
                <a:r>
                  <a:rPr lang="en-US" dirty="0"/>
                  <a:t>: Elements of an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which arrives sequentially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Output</a:t>
                </a:r>
                <a:r>
                  <a:rPr lang="en-US" dirty="0"/>
                  <a:t>: Evaluation (or approximation) of a given function in space </a:t>
                </a:r>
                <a:r>
                  <a:rPr lang="en-US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dirty="0"/>
                  <a:t> in the size of the input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Quantiles, heavy-hitters, norm estimation, distinct elements, sampling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Matchings, number of triangles, spanners, </a:t>
                </a:r>
                <a:r>
                  <a:rPr lang="en-US" dirty="0" err="1"/>
                  <a:t>sparsifiers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Numerical linear algebra (matrix multiplication, spectral approximation,…)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Minimum enclosing ball, Clustering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-median,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-centers,…)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Submodular optimization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Strings (pattern matching, periodicity, edit distance, Parikh matching,…)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Codeword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388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Linear Algebra 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404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Inner product: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Outer product: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4040" cy="4351338"/>
              </a:xfrm>
              <a:blipFill>
                <a:blip r:embed="rId2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77490D3-8BC3-4EA9-AD92-44AA420E56B8}"/>
              </a:ext>
            </a:extLst>
          </p:cNvPr>
          <p:cNvSpPr/>
          <p:nvPr/>
        </p:nvSpPr>
        <p:spPr>
          <a:xfrm>
            <a:off x="7391400" y="2330768"/>
            <a:ext cx="4343400" cy="3470592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60BA37-62C8-4A58-83AC-6BFBFC6D882A}"/>
                  </a:ext>
                </a:extLst>
              </p:cNvPr>
              <p:cNvSpPr/>
              <p:nvPr/>
            </p:nvSpPr>
            <p:spPr>
              <a:xfrm>
                <a:off x="7532342" y="2546211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60BA37-62C8-4A58-83AC-6BFBFC6D8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342" y="2546211"/>
                <a:ext cx="864596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9D2986-3667-4076-AA9F-59A796A776FC}"/>
                  </a:ext>
                </a:extLst>
              </p:cNvPr>
              <p:cNvSpPr/>
              <p:nvPr/>
            </p:nvSpPr>
            <p:spPr>
              <a:xfrm>
                <a:off x="8537880" y="2546211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9D2986-3667-4076-AA9F-59A796A77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880" y="2546211"/>
                <a:ext cx="864596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3A62DD-BF42-478A-8E90-2DC0366BA721}"/>
                  </a:ext>
                </a:extLst>
              </p:cNvPr>
              <p:cNvSpPr/>
              <p:nvPr/>
            </p:nvSpPr>
            <p:spPr>
              <a:xfrm>
                <a:off x="10707644" y="2546210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3A62DD-BF42-478A-8E90-2DC0366BA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644" y="2546210"/>
                <a:ext cx="864596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343FF2-B170-4F86-900F-37287054ABDA}"/>
                  </a:ext>
                </a:extLst>
              </p:cNvPr>
              <p:cNvSpPr/>
              <p:nvPr/>
            </p:nvSpPr>
            <p:spPr>
              <a:xfrm>
                <a:off x="9622762" y="2546210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343FF2-B170-4F86-900F-37287054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762" y="2546210"/>
                <a:ext cx="86459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3A944A-58CB-4A7F-AA83-AF2B139C6D29}"/>
                  </a:ext>
                </a:extLst>
              </p:cNvPr>
              <p:cNvSpPr/>
              <p:nvPr/>
            </p:nvSpPr>
            <p:spPr>
              <a:xfrm>
                <a:off x="7532342" y="3142813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3A944A-58CB-4A7F-AA83-AF2B139C6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342" y="3142813"/>
                <a:ext cx="864596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781E42A-7FA4-4148-9AD8-FECE70AD9CD9}"/>
                  </a:ext>
                </a:extLst>
              </p:cNvPr>
              <p:cNvSpPr/>
              <p:nvPr/>
            </p:nvSpPr>
            <p:spPr>
              <a:xfrm>
                <a:off x="8562978" y="3142812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781E42A-7FA4-4148-9AD8-FECE70AD9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978" y="3142812"/>
                <a:ext cx="864596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9B58DB-9B99-45F1-9F88-B804F5EE55FC}"/>
                  </a:ext>
                </a:extLst>
              </p:cNvPr>
              <p:cNvSpPr/>
              <p:nvPr/>
            </p:nvSpPr>
            <p:spPr>
              <a:xfrm>
                <a:off x="9635311" y="3142811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9B58DB-9B99-45F1-9F88-B804F5EE5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311" y="3142811"/>
                <a:ext cx="86459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44B7EB7-49F0-47F2-A961-1D78DDB0BF48}"/>
                  </a:ext>
                </a:extLst>
              </p:cNvPr>
              <p:cNvSpPr/>
              <p:nvPr/>
            </p:nvSpPr>
            <p:spPr>
              <a:xfrm>
                <a:off x="10707644" y="3142811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44B7EB7-49F0-47F2-A961-1D78DDB0B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644" y="3142811"/>
                <a:ext cx="864596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E9A8918-4482-4E7C-9CE3-E35AC32DE799}"/>
                  </a:ext>
                </a:extLst>
              </p:cNvPr>
              <p:cNvSpPr/>
              <p:nvPr/>
            </p:nvSpPr>
            <p:spPr>
              <a:xfrm>
                <a:off x="7532342" y="4208839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E9A8918-4482-4E7C-9CE3-E35AC32DE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342" y="4208839"/>
                <a:ext cx="86459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F68E8AC-F830-4FA1-9613-F34B85B776B1}"/>
                  </a:ext>
                </a:extLst>
              </p:cNvPr>
              <p:cNvSpPr/>
              <p:nvPr/>
            </p:nvSpPr>
            <p:spPr>
              <a:xfrm>
                <a:off x="8537880" y="4216768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F68E8AC-F830-4FA1-9613-F34B85B77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880" y="4216768"/>
                <a:ext cx="86459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E2BE2F0-A4EB-43E0-BFC2-8D40DD30A002}"/>
                  </a:ext>
                </a:extLst>
              </p:cNvPr>
              <p:cNvSpPr/>
              <p:nvPr/>
            </p:nvSpPr>
            <p:spPr>
              <a:xfrm>
                <a:off x="10707644" y="4208838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E2BE2F0-A4EB-43E0-BFC2-8D40DD30A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644" y="4208838"/>
                <a:ext cx="864596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3F3D80-D46B-4C01-81A9-875FAE646376}"/>
                  </a:ext>
                </a:extLst>
              </p:cNvPr>
              <p:cNvSpPr/>
              <p:nvPr/>
            </p:nvSpPr>
            <p:spPr>
              <a:xfrm>
                <a:off x="9635311" y="4208837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3F3D80-D46B-4C01-81A9-875FAE646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311" y="4208837"/>
                <a:ext cx="86459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9B2D83D-E89B-414F-8428-23B1BEF6F275}"/>
                  </a:ext>
                </a:extLst>
              </p:cNvPr>
              <p:cNvSpPr/>
              <p:nvPr/>
            </p:nvSpPr>
            <p:spPr>
              <a:xfrm>
                <a:off x="7532342" y="5044032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9B2D83D-E89B-414F-8428-23B1BEF6F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342" y="5044032"/>
                <a:ext cx="86459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0AB54A-FA27-46DF-BFDC-DC907F9AD3FB}"/>
                  </a:ext>
                </a:extLst>
              </p:cNvPr>
              <p:cNvSpPr/>
              <p:nvPr/>
            </p:nvSpPr>
            <p:spPr>
              <a:xfrm>
                <a:off x="8537880" y="5044031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0AB54A-FA27-46DF-BFDC-DC907F9AD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880" y="5044031"/>
                <a:ext cx="864596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6B8B73-1029-4074-9351-ACE9761796C2}"/>
                  </a:ext>
                </a:extLst>
              </p:cNvPr>
              <p:cNvSpPr/>
              <p:nvPr/>
            </p:nvSpPr>
            <p:spPr>
              <a:xfrm>
                <a:off x="10707644" y="5044030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6B8B73-1029-4074-9351-ACE976179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644" y="5044030"/>
                <a:ext cx="8645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8863187-42C1-42DA-92A6-5B29D832F919}"/>
                  </a:ext>
                </a:extLst>
              </p:cNvPr>
              <p:cNvSpPr/>
              <p:nvPr/>
            </p:nvSpPr>
            <p:spPr>
              <a:xfrm>
                <a:off x="9622762" y="5044030"/>
                <a:ext cx="8645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8863187-42C1-42DA-92A6-5B29D832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762" y="5044030"/>
                <a:ext cx="864596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8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Linear Algebra 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7708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Matrices: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column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column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7708" cy="4351338"/>
              </a:xfrm>
              <a:blipFill>
                <a:blip r:embed="rId2"/>
                <a:stretch>
                  <a:fillRect l="-1430" r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469FD-7CC0-438B-B3CF-4ED8A0D352A6}"/>
              </a:ext>
            </a:extLst>
          </p:cNvPr>
          <p:cNvSpPr/>
          <p:nvPr/>
        </p:nvSpPr>
        <p:spPr>
          <a:xfrm>
            <a:off x="9057640" y="1690688"/>
            <a:ext cx="1843454" cy="183197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526E8-8BC9-4F6B-92F5-00BC7D8F68AB}"/>
                  </a:ext>
                </a:extLst>
              </p:cNvPr>
              <p:cNvSpPr/>
              <p:nvPr/>
            </p:nvSpPr>
            <p:spPr>
              <a:xfrm>
                <a:off x="8515908" y="242200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526E8-8BC9-4F6B-92F5-00BC7D8F6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08" y="2422009"/>
                <a:ext cx="466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1D4B01-D9C1-4998-ABD0-008F43339019}"/>
                  </a:ext>
                </a:extLst>
              </p:cNvPr>
              <p:cNvSpPr/>
              <p:nvPr/>
            </p:nvSpPr>
            <p:spPr>
              <a:xfrm>
                <a:off x="9782262" y="3657600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1D4B01-D9C1-4998-ABD0-008F43339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62" y="3657600"/>
                <a:ext cx="39421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427D194-F629-40A7-8042-88AAEB4E1772}"/>
              </a:ext>
            </a:extLst>
          </p:cNvPr>
          <p:cNvSpPr/>
          <p:nvPr/>
        </p:nvSpPr>
        <p:spPr>
          <a:xfrm>
            <a:off x="9057640" y="4192647"/>
            <a:ext cx="1843454" cy="183197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68FE0E-DF1A-4612-8F4A-888BA6DC8A71}"/>
                  </a:ext>
                </a:extLst>
              </p:cNvPr>
              <p:cNvSpPr/>
              <p:nvPr/>
            </p:nvSpPr>
            <p:spPr>
              <a:xfrm>
                <a:off x="8515908" y="4923968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68FE0E-DF1A-4612-8F4A-888BA6DC8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08" y="4923968"/>
                <a:ext cx="4662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0654CE-78C4-4575-A7CA-19F5FA9007CE}"/>
                  </a:ext>
                </a:extLst>
              </p:cNvPr>
              <p:cNvSpPr/>
              <p:nvPr/>
            </p:nvSpPr>
            <p:spPr>
              <a:xfrm>
                <a:off x="9782262" y="6159559"/>
                <a:ext cx="46153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0654CE-78C4-4575-A7CA-19F5FA900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62" y="6159559"/>
                <a:ext cx="46153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E02D8B-2D2A-4C6D-A229-DFE303C1A709}"/>
                  </a:ext>
                </a:extLst>
              </p:cNvPr>
              <p:cNvSpPr/>
              <p:nvPr/>
            </p:nvSpPr>
            <p:spPr>
              <a:xfrm>
                <a:off x="9708683" y="231428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E02D8B-2D2A-4C6D-A229-DFE303C1A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683" y="2314287"/>
                <a:ext cx="54136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64F1EB-82E6-4DB3-9E1A-AE8F16FB838D}"/>
                  </a:ext>
                </a:extLst>
              </p:cNvPr>
              <p:cNvSpPr/>
              <p:nvPr/>
            </p:nvSpPr>
            <p:spPr>
              <a:xfrm>
                <a:off x="9708682" y="4816246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64F1EB-82E6-4DB3-9E1A-AE8F16FB8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682" y="4816246"/>
                <a:ext cx="55797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397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Data mining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rows represent people, columns represent “features”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High entries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correspond to similar features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AE82DA-962F-4CF8-97BE-C1A93067AA04}"/>
                  </a:ext>
                </a:extLst>
              </p:cNvPr>
              <p:cNvSpPr/>
              <p:nvPr/>
            </p:nvSpPr>
            <p:spPr>
              <a:xfrm>
                <a:off x="3005308" y="2520194"/>
                <a:ext cx="59781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AE82DA-962F-4CF8-97BE-C1A93067A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308" y="2520194"/>
                <a:ext cx="597818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dna helix clipart">
            <a:extLst>
              <a:ext uri="{FF2B5EF4-FFF2-40B4-BE49-F238E27FC236}">
                <a16:creationId xmlns:a16="http://schemas.microsoft.com/office/drawing/2014/main" id="{00CE7640-9DA5-4B90-B282-495672EA2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25" y="43973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332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 (Offline)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rescale </a:t>
                </a:r>
                <a:r>
                  <a:rPr lang="en-US" dirty="0">
                    <a:solidFill>
                      <a:srgbClr val="00B0F0"/>
                    </a:solidFill>
                  </a:rPr>
                  <a:t>[DK01]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B0F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00B0F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sampled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keep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4AEC30-11C3-4EBD-934B-4BE7D2C033F5}"/>
                  </a:ext>
                </a:extLst>
              </p:cNvPr>
              <p:cNvSpPr/>
              <p:nvPr/>
            </p:nvSpPr>
            <p:spPr>
              <a:xfrm>
                <a:off x="3005308" y="2520194"/>
                <a:ext cx="59781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4AEC30-11C3-4EBD-934B-4BE7D2C03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308" y="2520194"/>
                <a:ext cx="597818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468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 (Offline)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Analyze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Step 1: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an unbiased estimator: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Step 2: Bound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≤∑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83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 (Offline)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so total number of sampled rows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whp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4535"/>
              </a:xfrm>
              <a:blipFill>
                <a:blip r:embed="rId2"/>
                <a:stretch>
                  <a:fillRect l="-1043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9C4B266-C10C-4469-93A9-BC52BD867864}"/>
              </a:ext>
            </a:extLst>
          </p:cNvPr>
          <p:cNvSpPr/>
          <p:nvPr/>
        </p:nvSpPr>
        <p:spPr>
          <a:xfrm>
            <a:off x="659874" y="4122945"/>
            <a:ext cx="10197311" cy="207815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2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 (Offline)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Large entries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come from large entries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Importance sampling</a:t>
                </a:r>
                <a:r>
                  <a:rPr lang="en-US" dirty="0"/>
                  <a:t>: Sample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proportional to its squared row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 and rescale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4AEC30-11C3-4EBD-934B-4BE7D2C033F5}"/>
                  </a:ext>
                </a:extLst>
              </p:cNvPr>
              <p:cNvSpPr/>
              <p:nvPr/>
            </p:nvSpPr>
            <p:spPr>
              <a:xfrm>
                <a:off x="3005308" y="2520194"/>
                <a:ext cx="59781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4AEC30-11C3-4EBD-934B-4BE7D2C03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308" y="2520194"/>
                <a:ext cx="597818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0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 (Offline)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Large entries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come from large entries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Importance sampling</a:t>
                </a:r>
                <a:r>
                  <a:rPr lang="en-US" dirty="0"/>
                  <a:t>: Sample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proportional to its squared row norm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Sample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Rescale each sampled row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4AEC30-11C3-4EBD-934B-4BE7D2C033F5}"/>
                  </a:ext>
                </a:extLst>
              </p:cNvPr>
              <p:cNvSpPr/>
              <p:nvPr/>
            </p:nvSpPr>
            <p:spPr>
              <a:xfrm>
                <a:off x="3005308" y="2520194"/>
                <a:ext cx="59781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4AEC30-11C3-4EBD-934B-4BE7D2C03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308" y="2520194"/>
                <a:ext cx="597818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914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Sample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in the sliding window model,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Cannot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without seeing all the rows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691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15152" cy="46672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Track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 err="1">
                    <a:solidFill>
                      <a:srgbClr val="7030A0"/>
                    </a:solidFill>
                  </a:rPr>
                  <a:t>Downsample</a:t>
                </a:r>
                <a:r>
                  <a:rPr lang="en-US" dirty="0"/>
                  <a:t>: if we’ve kept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and we should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…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15152" cy="4667250"/>
              </a:xfrm>
              <a:blipFill>
                <a:blip r:embed="rId2"/>
                <a:stretch>
                  <a:fillRect l="-1954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2019442-D7BE-44AA-B66D-2EA317358830}"/>
              </a:ext>
            </a:extLst>
          </p:cNvPr>
          <p:cNvSpPr/>
          <p:nvPr/>
        </p:nvSpPr>
        <p:spPr>
          <a:xfrm>
            <a:off x="8646991" y="1966540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AA4CFD-83AE-48B7-9E6D-84032AB92FDE}"/>
                  </a:ext>
                </a:extLst>
              </p:cNvPr>
              <p:cNvSpPr/>
              <p:nvPr/>
            </p:nvSpPr>
            <p:spPr>
              <a:xfrm>
                <a:off x="9492584" y="2363828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AA4CFD-83AE-48B7-9E6D-84032AB92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584" y="2363828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13C434A-87B2-47D4-9A6C-362918B59ACA}"/>
              </a:ext>
            </a:extLst>
          </p:cNvPr>
          <p:cNvSpPr/>
          <p:nvPr/>
        </p:nvSpPr>
        <p:spPr>
          <a:xfrm>
            <a:off x="8646991" y="3273172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5CB5D8-9F3B-4701-A09B-D622FAE20A24}"/>
                  </a:ext>
                </a:extLst>
              </p:cNvPr>
              <p:cNvSpPr/>
              <p:nvPr/>
            </p:nvSpPr>
            <p:spPr>
              <a:xfrm>
                <a:off x="9509833" y="3208809"/>
                <a:ext cx="5807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5CB5D8-9F3B-4701-A09B-D622FAE20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33" y="3208809"/>
                <a:ext cx="58073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13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Streaming / Sliding Window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Input</a:t>
                </a:r>
                <a:r>
                  <a:rPr lang="en-US" dirty="0"/>
                  <a:t>: Elements of an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which arrives sequentially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Output</a:t>
                </a:r>
                <a:r>
                  <a:rPr lang="en-US" dirty="0"/>
                  <a:t>: Evaluation (or approximation) of a given function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Use space </a:t>
                </a:r>
                <a:r>
                  <a:rPr lang="en-US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i="1" dirty="0"/>
                  <a:t> </a:t>
                </a:r>
                <a:r>
                  <a:rPr lang="en-US" dirty="0"/>
                  <a:t>in the size of the input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Sliding Window</a:t>
                </a:r>
                <a:r>
                  <a:rPr lang="en-US" dirty="0"/>
                  <a:t>: “Only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most recent updates form the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Recent interactions, time sensitive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655531-097D-4E45-B6D5-0E29302327E4}"/>
              </a:ext>
            </a:extLst>
          </p:cNvPr>
          <p:cNvSpPr txBox="1"/>
          <p:nvPr/>
        </p:nvSpPr>
        <p:spPr>
          <a:xfrm>
            <a:off x="6024880" y="5469077"/>
            <a:ext cx="3070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1 0 1 1 1 0 0 1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12B9F-5391-4129-91C2-1ED5D2EC8033}"/>
              </a:ext>
            </a:extLst>
          </p:cNvPr>
          <p:cNvSpPr/>
          <p:nvPr/>
        </p:nvSpPr>
        <p:spPr>
          <a:xfrm>
            <a:off x="6096000" y="5469077"/>
            <a:ext cx="2926374" cy="71892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How would we do matrix multiplication in the streaming model?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Track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Suppose we have sampled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What do we do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 err="1">
                    <a:solidFill>
                      <a:srgbClr val="7030A0"/>
                    </a:solidFill>
                  </a:rPr>
                  <a:t>Downsample</a:t>
                </a:r>
                <a:r>
                  <a:rPr lang="en-US" dirty="0"/>
                  <a:t>: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Sampled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162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a 2-approximation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→ sample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 err="1"/>
                  <a:t>Frobenius</a:t>
                </a:r>
                <a:r>
                  <a:rPr lang="en-US" dirty="0"/>
                  <a:t> norm is </a:t>
                </a:r>
                <a:r>
                  <a:rPr lang="en-US" i="1" dirty="0">
                    <a:solidFill>
                      <a:srgbClr val="7030A0"/>
                    </a:solidFill>
                  </a:rPr>
                  <a:t>smooth</a:t>
                </a:r>
                <a:r>
                  <a:rPr lang="en-US" dirty="0"/>
                  <a:t>:</a:t>
                </a:r>
                <a:r>
                  <a:rPr lang="en-US" i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use smooth histogram to maintain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1958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7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134A1-34EA-4287-8AD4-785AC0A07AFA}"/>
              </a:ext>
            </a:extLst>
          </p:cNvPr>
          <p:cNvSpPr txBox="1"/>
          <p:nvPr/>
        </p:nvSpPr>
        <p:spPr>
          <a:xfrm>
            <a:off x="3996388" y="3244334"/>
            <a:ext cx="396986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B0CE5-8D16-4EA2-AE7D-D9539E365805}"/>
              </a:ext>
            </a:extLst>
          </p:cNvPr>
          <p:cNvSpPr txBox="1"/>
          <p:nvPr/>
        </p:nvSpPr>
        <p:spPr>
          <a:xfrm>
            <a:off x="5349438" y="3613666"/>
            <a:ext cx="26168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E27D4-4811-4DCF-BDB1-00C8F7542B60}"/>
              </a:ext>
            </a:extLst>
          </p:cNvPr>
          <p:cNvSpPr txBox="1"/>
          <p:nvPr/>
        </p:nvSpPr>
        <p:spPr>
          <a:xfrm>
            <a:off x="7066687" y="3967609"/>
            <a:ext cx="89956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0E2CF-8D98-4474-98ED-DA181593A0D5}"/>
              </a:ext>
            </a:extLst>
          </p:cNvPr>
          <p:cNvSpPr txBox="1"/>
          <p:nvPr/>
        </p:nvSpPr>
        <p:spPr>
          <a:xfrm>
            <a:off x="7664563" y="4336941"/>
            <a:ext cx="3016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7C2793-669C-4C13-A9A4-FEB8542CC902}"/>
                  </a:ext>
                </a:extLst>
              </p:cNvPr>
              <p:cNvSpPr/>
              <p:nvPr/>
            </p:nvSpPr>
            <p:spPr>
              <a:xfrm>
                <a:off x="3901469" y="2705725"/>
                <a:ext cx="40647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7C2793-669C-4C13-A9A4-FEB8542CC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469" y="2705725"/>
                <a:ext cx="4064780" cy="369332"/>
              </a:xfrm>
              <a:prstGeom prst="rect">
                <a:avLst/>
              </a:prstGeom>
              <a:blipFill>
                <a:blip r:embed="rId2"/>
                <a:stretch>
                  <a:fillRect r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8446CC8-E325-481B-91FA-B641CBE2A97E}"/>
              </a:ext>
            </a:extLst>
          </p:cNvPr>
          <p:cNvSpPr/>
          <p:nvPr/>
        </p:nvSpPr>
        <p:spPr>
          <a:xfrm>
            <a:off x="4794082" y="2705725"/>
            <a:ext cx="3311231" cy="2088217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0EC1E-540B-44A8-B32F-B3CE5510A646}"/>
              </a:ext>
            </a:extLst>
          </p:cNvPr>
          <p:cNvSpPr/>
          <p:nvPr/>
        </p:nvSpPr>
        <p:spPr>
          <a:xfrm>
            <a:off x="649657" y="3198168"/>
            <a:ext cx="31861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Frobenius</a:t>
            </a:r>
            <a:r>
              <a:rPr lang="en-US" sz="2800" dirty="0"/>
              <a:t> norm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5608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4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134A1-34EA-4287-8AD4-785AC0A07AFA}"/>
              </a:ext>
            </a:extLst>
          </p:cNvPr>
          <p:cNvSpPr txBox="1"/>
          <p:nvPr/>
        </p:nvSpPr>
        <p:spPr>
          <a:xfrm>
            <a:off x="3996388" y="3244334"/>
            <a:ext cx="396986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B0CE5-8D16-4EA2-AE7D-D9539E365805}"/>
              </a:ext>
            </a:extLst>
          </p:cNvPr>
          <p:cNvSpPr txBox="1"/>
          <p:nvPr/>
        </p:nvSpPr>
        <p:spPr>
          <a:xfrm>
            <a:off x="5349438" y="3613666"/>
            <a:ext cx="26168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E27D4-4811-4DCF-BDB1-00C8F7542B60}"/>
              </a:ext>
            </a:extLst>
          </p:cNvPr>
          <p:cNvSpPr txBox="1"/>
          <p:nvPr/>
        </p:nvSpPr>
        <p:spPr>
          <a:xfrm>
            <a:off x="7066687" y="3967609"/>
            <a:ext cx="89956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0E2CF-8D98-4474-98ED-DA181593A0D5}"/>
              </a:ext>
            </a:extLst>
          </p:cNvPr>
          <p:cNvSpPr txBox="1"/>
          <p:nvPr/>
        </p:nvSpPr>
        <p:spPr>
          <a:xfrm>
            <a:off x="7664563" y="4336941"/>
            <a:ext cx="3016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7C2793-669C-4C13-A9A4-FEB8542CC902}"/>
                  </a:ext>
                </a:extLst>
              </p:cNvPr>
              <p:cNvSpPr/>
              <p:nvPr/>
            </p:nvSpPr>
            <p:spPr>
              <a:xfrm>
                <a:off x="3901469" y="2705725"/>
                <a:ext cx="40647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7C2793-669C-4C13-A9A4-FEB8542CC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469" y="2705725"/>
                <a:ext cx="4064780" cy="369332"/>
              </a:xfrm>
              <a:prstGeom prst="rect">
                <a:avLst/>
              </a:prstGeom>
              <a:blipFill>
                <a:blip r:embed="rId2"/>
                <a:stretch>
                  <a:fillRect r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8446CC8-E325-481B-91FA-B641CBE2A97E}"/>
              </a:ext>
            </a:extLst>
          </p:cNvPr>
          <p:cNvSpPr/>
          <p:nvPr/>
        </p:nvSpPr>
        <p:spPr>
          <a:xfrm>
            <a:off x="4794082" y="2705725"/>
            <a:ext cx="3311231" cy="2088217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0EC1E-540B-44A8-B32F-B3CE5510A646}"/>
              </a:ext>
            </a:extLst>
          </p:cNvPr>
          <p:cNvSpPr/>
          <p:nvPr/>
        </p:nvSpPr>
        <p:spPr>
          <a:xfrm>
            <a:off x="254903" y="3186828"/>
            <a:ext cx="3186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Sampling algorithms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41E3D-7F8A-45E1-A093-B18A33FCD1A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89631" y="3423868"/>
            <a:ext cx="606757" cy="5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D0289D-21E2-49DB-A6A5-15A4D56BA8D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389631" y="3448438"/>
            <a:ext cx="1404451" cy="301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431B6-EFCA-45FA-BBAD-E9BACC23570A}"/>
              </a:ext>
            </a:extLst>
          </p:cNvPr>
          <p:cNvCxnSpPr>
            <a:cxnSpLocks/>
          </p:cNvCxnSpPr>
          <p:nvPr/>
        </p:nvCxnSpPr>
        <p:spPr>
          <a:xfrm>
            <a:off x="3389631" y="3431701"/>
            <a:ext cx="1404451" cy="70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7FCE7F-2313-4665-9070-7A1790986FD2}"/>
              </a:ext>
            </a:extLst>
          </p:cNvPr>
          <p:cNvCxnSpPr>
            <a:cxnSpLocks/>
          </p:cNvCxnSpPr>
          <p:nvPr/>
        </p:nvCxnSpPr>
        <p:spPr>
          <a:xfrm>
            <a:off x="3389631" y="3444522"/>
            <a:ext cx="1404451" cy="1077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88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Note it suffices to have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a 2-approximation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Why? Sample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 err="1"/>
                  <a:t>Frobenius</a:t>
                </a:r>
                <a:r>
                  <a:rPr lang="en-US" dirty="0"/>
                  <a:t> norm is </a:t>
                </a:r>
                <a:r>
                  <a:rPr lang="en-US" i="1" dirty="0">
                    <a:solidFill>
                      <a:srgbClr val="7030A0"/>
                    </a:solidFill>
                  </a:rPr>
                  <a:t>smooth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Use smooth histogram to maintain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8134A1-34EA-4287-8AD4-785AC0A07AFA}"/>
              </a:ext>
            </a:extLst>
          </p:cNvPr>
          <p:cNvSpPr txBox="1"/>
          <p:nvPr/>
        </p:nvSpPr>
        <p:spPr>
          <a:xfrm>
            <a:off x="702773" y="4559662"/>
            <a:ext cx="396986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B0CE5-8D16-4EA2-AE7D-D9539E365805}"/>
              </a:ext>
            </a:extLst>
          </p:cNvPr>
          <p:cNvSpPr txBox="1"/>
          <p:nvPr/>
        </p:nvSpPr>
        <p:spPr>
          <a:xfrm>
            <a:off x="2055823" y="4928994"/>
            <a:ext cx="261681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E27D4-4811-4DCF-BDB1-00C8F7542B60}"/>
              </a:ext>
            </a:extLst>
          </p:cNvPr>
          <p:cNvSpPr txBox="1"/>
          <p:nvPr/>
        </p:nvSpPr>
        <p:spPr>
          <a:xfrm>
            <a:off x="3773072" y="5282937"/>
            <a:ext cx="89956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0E2CF-8D98-4474-98ED-DA181593A0D5}"/>
              </a:ext>
            </a:extLst>
          </p:cNvPr>
          <p:cNvSpPr txBox="1"/>
          <p:nvPr/>
        </p:nvSpPr>
        <p:spPr>
          <a:xfrm>
            <a:off x="4370948" y="5652269"/>
            <a:ext cx="3016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C9D4B-CD21-4461-9281-23C976147FC9}"/>
              </a:ext>
            </a:extLst>
          </p:cNvPr>
          <p:cNvSpPr/>
          <p:nvPr/>
        </p:nvSpPr>
        <p:spPr>
          <a:xfrm>
            <a:off x="5151120" y="4374996"/>
            <a:ext cx="668527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Smooth histogram for </a:t>
            </a:r>
            <a:r>
              <a:rPr lang="en-US" sz="2800" dirty="0" err="1"/>
              <a:t>Frobenius</a:t>
            </a:r>
            <a:r>
              <a:rPr lang="en-US" sz="2800" dirty="0"/>
              <a:t> norm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Separate instance of matrix multiplication streaming algorithm for each instance tracking the </a:t>
            </a:r>
            <a:r>
              <a:rPr lang="en-US" sz="2800" dirty="0" err="1"/>
              <a:t>Frobenius</a:t>
            </a:r>
            <a:r>
              <a:rPr lang="en-US" sz="2800" dirty="0"/>
              <a:t> norm</a:t>
            </a:r>
          </a:p>
        </p:txBody>
      </p:sp>
    </p:spTree>
    <p:extLst>
      <p:ext uri="{BB962C8B-B14F-4D97-AF65-F5344CB8AC3E}">
        <p14:creationId xmlns:p14="http://schemas.microsoft.com/office/powerpoint/2010/main" val="10407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4" grpId="0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Total space: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rows →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bits of space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Can decrease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𝜖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with bit representation tricks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Also give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space lower bound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58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02278" y="1726565"/>
            <a:ext cx="4187444" cy="35991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67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Spectral Approximation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2945422" y="1798880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5848650" y="1825624"/>
                <a:ext cx="5700815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Find a matrix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so that for all vectors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is a good approximation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Approximates </a:t>
                </a:r>
                <a:r>
                  <a:rPr lang="en-US" sz="3200" i="1" dirty="0"/>
                  <a:t>all</a:t>
                </a:r>
                <a:r>
                  <a:rPr lang="en-US" sz="3200" dirty="0"/>
                  <a:t> cuts of a graph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650" y="1825624"/>
                <a:ext cx="5700815" cy="2554545"/>
              </a:xfrm>
              <a:prstGeom prst="rect">
                <a:avLst/>
              </a:prstGeom>
              <a:blipFill>
                <a:blip r:embed="rId2"/>
                <a:stretch>
                  <a:fillRect l="-2350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/>
              <p:nvPr/>
            </p:nvSpPr>
            <p:spPr>
              <a:xfrm>
                <a:off x="3960049" y="4126277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49" y="4126277"/>
                <a:ext cx="39421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69E2A8B-A49E-4FA9-B2FB-F51DC002BD82}"/>
              </a:ext>
            </a:extLst>
          </p:cNvPr>
          <p:cNvSpPr/>
          <p:nvPr/>
        </p:nvSpPr>
        <p:spPr>
          <a:xfrm>
            <a:off x="5231697" y="1802424"/>
            <a:ext cx="398585" cy="222903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/>
              <p:nvPr/>
            </p:nvSpPr>
            <p:spPr>
              <a:xfrm>
                <a:off x="3562860" y="2624553"/>
                <a:ext cx="10257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DA1A76-C9D7-4D3C-8686-2A55FD5D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60" y="2624553"/>
                <a:ext cx="10257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43E59B7-FE18-4909-A8B3-F53C7FC77BF4}"/>
              </a:ext>
            </a:extLst>
          </p:cNvPr>
          <p:cNvSpPr/>
          <p:nvPr/>
        </p:nvSpPr>
        <p:spPr>
          <a:xfrm>
            <a:off x="659147" y="1812922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501007-8683-48BF-8B7D-C4BD20CDB128}"/>
                  </a:ext>
                </a:extLst>
              </p:cNvPr>
              <p:cNvSpPr/>
              <p:nvPr/>
            </p:nvSpPr>
            <p:spPr>
              <a:xfrm>
                <a:off x="5221729" y="2624553"/>
                <a:ext cx="3679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501007-8683-48BF-8B7D-C4BD20CD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29" y="2624553"/>
                <a:ext cx="3679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C2D759-FB98-494F-9EB2-D65C5F99F321}"/>
                  </a:ext>
                </a:extLst>
              </p:cNvPr>
              <p:cNvSpPr/>
              <p:nvPr/>
            </p:nvSpPr>
            <p:spPr>
              <a:xfrm>
                <a:off x="1464463" y="1825624"/>
                <a:ext cx="5913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C2D759-FB98-494F-9EB2-D65C5F99F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463" y="1825624"/>
                <a:ext cx="5913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789DBBE-0EAA-4C95-AFAF-D220A99C3F68}"/>
              </a:ext>
            </a:extLst>
          </p:cNvPr>
          <p:cNvSpPr/>
          <p:nvPr/>
        </p:nvSpPr>
        <p:spPr>
          <a:xfrm>
            <a:off x="1008393" y="2904466"/>
            <a:ext cx="1047386" cy="3700520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F100925-9751-4BE9-8121-21681B34ADBE}"/>
                  </a:ext>
                </a:extLst>
              </p:cNvPr>
              <p:cNvSpPr/>
              <p:nvPr/>
            </p:nvSpPr>
            <p:spPr>
              <a:xfrm>
                <a:off x="1261402" y="452638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F100925-9751-4BE9-8121-21681B34A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402" y="4526387"/>
                <a:ext cx="54136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52CEB92-A7C4-4423-81AF-FE507D2E093E}"/>
              </a:ext>
            </a:extLst>
          </p:cNvPr>
          <p:cNvSpPr/>
          <p:nvPr/>
        </p:nvSpPr>
        <p:spPr>
          <a:xfrm>
            <a:off x="2231212" y="4860374"/>
            <a:ext cx="1047386" cy="1744612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7193B20-50B2-4DDA-B7AF-AA6608C79EF1}"/>
                  </a:ext>
                </a:extLst>
              </p:cNvPr>
              <p:cNvSpPr/>
              <p:nvPr/>
            </p:nvSpPr>
            <p:spPr>
              <a:xfrm>
                <a:off x="2456370" y="5440292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7193B20-50B2-4DDA-B7AF-AA6608C79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370" y="5440292"/>
                <a:ext cx="55797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4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Spectral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5E1C91-4078-4729-A731-234AAF5460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Spectral approximation: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find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such that for </a:t>
                </a:r>
                <a:r>
                  <a:rPr lang="en-US" i="1" dirty="0">
                    <a:solidFill>
                      <a:srgbClr val="7030A0"/>
                    </a:solidFill>
                  </a:rPr>
                  <a:t>every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5E1C91-4078-4729-A731-234AAF5460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E661AF-27CE-47F0-85FC-61FAFE3892C4}"/>
                  </a:ext>
                </a:extLst>
              </p:cNvPr>
              <p:cNvSpPr/>
              <p:nvPr/>
            </p:nvSpPr>
            <p:spPr>
              <a:xfrm>
                <a:off x="2365209" y="2740437"/>
                <a:ext cx="7751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E661AF-27CE-47F0-85FC-61FAFE389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209" y="2740437"/>
                <a:ext cx="77511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73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Spectral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Eigenvalue: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Singular value: square root of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Spectral approximation gives approximation of all the eigenvalues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 err="1"/>
                  <a:t>Schatten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+…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Linear regression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2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Streaming / Sliding Window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Input</a:t>
                </a:r>
                <a:r>
                  <a:rPr lang="en-US" dirty="0"/>
                  <a:t>: Elements of an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which arrives sequentially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Output</a:t>
                </a:r>
                <a:r>
                  <a:rPr lang="en-US" dirty="0"/>
                  <a:t>: Evaluation (or approximation) of a given function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Use space </a:t>
                </a:r>
                <a:r>
                  <a:rPr lang="en-US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i="1" dirty="0"/>
                  <a:t> </a:t>
                </a:r>
                <a:r>
                  <a:rPr lang="en-US" dirty="0"/>
                  <a:t>in the size of the input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Sliding Window</a:t>
                </a:r>
                <a:r>
                  <a:rPr lang="en-US" dirty="0"/>
                  <a:t>: “Only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most recent updates form the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Recent interactions, time sensitive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655531-097D-4E45-B6D5-0E29302327E4}"/>
              </a:ext>
            </a:extLst>
          </p:cNvPr>
          <p:cNvSpPr txBox="1"/>
          <p:nvPr/>
        </p:nvSpPr>
        <p:spPr>
          <a:xfrm>
            <a:off x="6024880" y="5469077"/>
            <a:ext cx="3445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1 0 1 1 1 0 0 1 1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12B9F-5391-4129-91C2-1ED5D2EC8033}"/>
              </a:ext>
            </a:extLst>
          </p:cNvPr>
          <p:cNvSpPr/>
          <p:nvPr/>
        </p:nvSpPr>
        <p:spPr>
          <a:xfrm>
            <a:off x="6441440" y="5469077"/>
            <a:ext cx="2926374" cy="71892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9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Linear Algebra 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A symmetric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positive semi-definite (PSD)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All eigenvalues of PSD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are non-negative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PSD, we write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For any vector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 PSD matrix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Sum of two PSD matrices is a PSD matrix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79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Linear Algebra 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251281-E2E9-410D-9DDA-112FC4F2414F}"/>
                  </a:ext>
                </a:extLst>
              </p:cNvPr>
              <p:cNvSpPr/>
              <p:nvPr/>
            </p:nvSpPr>
            <p:spPr>
              <a:xfrm>
                <a:off x="2365209" y="2740437"/>
                <a:ext cx="7751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251281-E2E9-410D-9DDA-112FC4F24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209" y="2740437"/>
                <a:ext cx="775110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FF05D-9B00-4B1A-A888-E353C11CA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Spectral approximation: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find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such that for </a:t>
                </a:r>
                <a:r>
                  <a:rPr lang="en-US" i="1" dirty="0">
                    <a:solidFill>
                      <a:srgbClr val="7030A0"/>
                    </a:solidFill>
                  </a:rPr>
                  <a:t>every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Equivalent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FF05D-9B00-4B1A-A888-E353C11CA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38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Spectral Approximation (Offline)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Spectral approximation: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find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such that for </a:t>
                </a:r>
                <a:r>
                  <a:rPr lang="en-US" i="1" dirty="0">
                    <a:solidFill>
                      <a:srgbClr val="7030A0"/>
                    </a:solidFill>
                  </a:rPr>
                  <a:t>every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How would we do this offline? Hint: fundamental tool of dimensionality reduction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Although Johnson-</a:t>
                </a:r>
                <a:r>
                  <a:rPr lang="en-US" dirty="0" err="1"/>
                  <a:t>Lindenstrauss</a:t>
                </a:r>
                <a:r>
                  <a:rPr lang="en-US" dirty="0"/>
                  <a:t> reduces the number of rows and sparse JL can preserve sparsity, doesn’t seem to yield a solution…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E2BD1-3D1C-4AAF-B9ED-7A5FA4681B1D}"/>
                  </a:ext>
                </a:extLst>
              </p:cNvPr>
              <p:cNvSpPr/>
              <p:nvPr/>
            </p:nvSpPr>
            <p:spPr>
              <a:xfrm>
                <a:off x="2365209" y="2740437"/>
                <a:ext cx="7751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E2BD1-3D1C-4AAF-B9ED-7A5FA4681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209" y="2740437"/>
                <a:ext cx="77511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40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Intuition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To decrease the space, we first observe there is a lot of similar structure between instances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most rows are shared!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Try subsampling approach?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Squared row norm doesn’t work…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567010" y="1690688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53CFD-F3FB-460A-BB8B-55A1AF2452C0}"/>
              </a:ext>
            </a:extLst>
          </p:cNvPr>
          <p:cNvSpPr/>
          <p:nvPr/>
        </p:nvSpPr>
        <p:spPr>
          <a:xfrm>
            <a:off x="8631010" y="3166739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D9D739-F512-4AEF-AC9C-F7546B0CCB9D}"/>
                  </a:ext>
                </a:extLst>
              </p:cNvPr>
              <p:cNvSpPr/>
              <p:nvPr/>
            </p:nvSpPr>
            <p:spPr>
              <a:xfrm>
                <a:off x="9476603" y="3570070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D9D739-F512-4AEF-AC9C-F7546B0C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603" y="3570070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9AED94F-C0D0-4D91-87EE-7C9132D1168C}"/>
              </a:ext>
            </a:extLst>
          </p:cNvPr>
          <p:cNvSpPr/>
          <p:nvPr/>
        </p:nvSpPr>
        <p:spPr>
          <a:xfrm>
            <a:off x="8631010" y="4473370"/>
            <a:ext cx="2067907" cy="91257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93289A-44C8-4AFB-A018-8DADA0123C74}"/>
                  </a:ext>
                </a:extLst>
              </p:cNvPr>
              <p:cNvSpPr/>
              <p:nvPr/>
            </p:nvSpPr>
            <p:spPr>
              <a:xfrm>
                <a:off x="9476603" y="4562086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93289A-44C8-4AFB-A018-8DADA0123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603" y="4562086"/>
                <a:ext cx="55797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1CC544E-0655-4340-B130-3D1F0CC748A3}"/>
              </a:ext>
            </a:extLst>
          </p:cNvPr>
          <p:cNvSpPr/>
          <p:nvPr/>
        </p:nvSpPr>
        <p:spPr>
          <a:xfrm>
            <a:off x="8631010" y="5385943"/>
            <a:ext cx="2067907" cy="699897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A93557-B65F-4003-9CF9-C144FCA40D75}"/>
                  </a:ext>
                </a:extLst>
              </p:cNvPr>
              <p:cNvSpPr/>
              <p:nvPr/>
            </p:nvSpPr>
            <p:spPr>
              <a:xfrm>
                <a:off x="9476602" y="5437254"/>
                <a:ext cx="5409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A93557-B65F-4003-9CF9-C144FCA40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602" y="5437254"/>
                <a:ext cx="54091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5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Linear Algebra 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569" y="1690688"/>
                <a:ext cx="8293394" cy="5316279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Singular Value Decomposition (SVD):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an orthonormal matrix (rows, columns orthonormal)</a:t>
                </a: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 rectangular diagonal matrix with non-negative entries</a:t>
                </a:r>
              </a:p>
              <a:p>
                <a:pPr marL="914400" lvl="1" indent="-457200">
                  <a:buClr>
                    <a:srgbClr val="002060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an orthonormal matrix (rows, columns orthonormal)</a:t>
                </a:r>
              </a:p>
              <a:p>
                <a:pPr marL="457200" indent="-457200">
                  <a:buClr>
                    <a:srgbClr val="002060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are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leverage scores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(in this case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marL="457200" indent="-457200">
                  <a:buClr>
                    <a:srgbClr val="002060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how “unique” a row is (recall importance sampling)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569" y="1690688"/>
                <a:ext cx="8293394" cy="5316279"/>
              </a:xfrm>
              <a:blipFill>
                <a:blip r:embed="rId2"/>
                <a:stretch>
                  <a:fillRect l="-1249" t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28591-10CC-413C-B329-88ED8EFDF15B}"/>
              </a:ext>
            </a:extLst>
          </p:cNvPr>
          <p:cNvSpPr/>
          <p:nvPr/>
        </p:nvSpPr>
        <p:spPr>
          <a:xfrm>
            <a:off x="9012928" y="3050926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F3B47C-D7F5-4045-8797-D177818B4697}"/>
                  </a:ext>
                </a:extLst>
              </p:cNvPr>
              <p:cNvSpPr/>
              <p:nvPr/>
            </p:nvSpPr>
            <p:spPr>
              <a:xfrm>
                <a:off x="9858521" y="345425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F3B47C-D7F5-4045-8797-D177818B4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521" y="345425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11A3A4-AE3F-4EE9-BE7C-F386ED56FBE4}"/>
              </a:ext>
            </a:extLst>
          </p:cNvPr>
          <p:cNvSpPr/>
          <p:nvPr/>
        </p:nvSpPr>
        <p:spPr>
          <a:xfrm>
            <a:off x="9012928" y="4357558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C8506E-2602-4BBC-9C52-AADA7B70B8C8}"/>
                  </a:ext>
                </a:extLst>
              </p:cNvPr>
              <p:cNvSpPr/>
              <p:nvPr/>
            </p:nvSpPr>
            <p:spPr>
              <a:xfrm>
                <a:off x="9875770" y="4293195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C8506E-2602-4BBC-9C52-AADA7B70B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770" y="4293195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8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Linear Algebra 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Singular Value Decomposition (SVD):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an orthonormal matrix (rows, columns orthonormal)</a:t>
                </a: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 rectangular diagonal matrix with non-negative entries</a:t>
                </a:r>
              </a:p>
              <a:p>
                <a:pPr marL="914400" lvl="1" indent="-457200">
                  <a:buClr>
                    <a:srgbClr val="002060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an orthonormal matrix (rows, columns orthonormal)</a:t>
                </a:r>
              </a:p>
              <a:p>
                <a:pPr marL="457200" indent="-457200">
                  <a:buClr>
                    <a:srgbClr val="002060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are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leverage scores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(in this case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marL="457200" indent="-457200">
                  <a:buClr>
                    <a:srgbClr val="002060"/>
                  </a:buClr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B050"/>
                    </a:solidFill>
                  </a:rPr>
                  <a:t>Intuition</a:t>
                </a:r>
                <a:r>
                  <a:rPr lang="en-US" dirty="0"/>
                  <a:t>: how “unique” a row is (recall importance sampling)</a:t>
                </a:r>
              </a:p>
              <a:p>
                <a:pPr marL="457200" indent="-457200">
                  <a:buClr>
                    <a:srgbClr val="002060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Clr>
                    <a:srgbClr val="002060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28591-10CC-413C-B329-88ED8EFDF15B}"/>
              </a:ext>
            </a:extLst>
          </p:cNvPr>
          <p:cNvSpPr/>
          <p:nvPr/>
        </p:nvSpPr>
        <p:spPr>
          <a:xfrm>
            <a:off x="7799156" y="4528179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F3B47C-D7F5-4045-8797-D177818B4697}"/>
                  </a:ext>
                </a:extLst>
              </p:cNvPr>
              <p:cNvSpPr/>
              <p:nvPr/>
            </p:nvSpPr>
            <p:spPr>
              <a:xfrm>
                <a:off x="8644749" y="4931510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F3B47C-D7F5-4045-8797-D177818B4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749" y="4931510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11A3A4-AE3F-4EE9-BE7C-F386ED56FBE4}"/>
              </a:ext>
            </a:extLst>
          </p:cNvPr>
          <p:cNvSpPr/>
          <p:nvPr/>
        </p:nvSpPr>
        <p:spPr>
          <a:xfrm>
            <a:off x="7799156" y="5834811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C8506E-2602-4BBC-9C52-AADA7B70B8C8}"/>
                  </a:ext>
                </a:extLst>
              </p:cNvPr>
              <p:cNvSpPr/>
              <p:nvPr/>
            </p:nvSpPr>
            <p:spPr>
              <a:xfrm>
                <a:off x="8661998" y="5770448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C8506E-2602-4BBC-9C52-AADA7B70B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998" y="5770448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9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Spectral Approximation (Offline)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Outputs a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[DMM06, SS08]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43" t="-4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28591-10CC-413C-B329-88ED8EFDF15B}"/>
              </a:ext>
            </a:extLst>
          </p:cNvPr>
          <p:cNvSpPr/>
          <p:nvPr/>
        </p:nvSpPr>
        <p:spPr>
          <a:xfrm>
            <a:off x="8012516" y="3429000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F3B47C-D7F5-4045-8797-D177818B4697}"/>
                  </a:ext>
                </a:extLst>
              </p:cNvPr>
              <p:cNvSpPr/>
              <p:nvPr/>
            </p:nvSpPr>
            <p:spPr>
              <a:xfrm>
                <a:off x="8858109" y="3826288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F3B47C-D7F5-4045-8797-D177818B4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109" y="3826288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11A3A4-AE3F-4EE9-BE7C-F386ED56FBE4}"/>
              </a:ext>
            </a:extLst>
          </p:cNvPr>
          <p:cNvSpPr/>
          <p:nvPr/>
        </p:nvSpPr>
        <p:spPr>
          <a:xfrm>
            <a:off x="8012516" y="4735632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C8506E-2602-4BBC-9C52-AADA7B70B8C8}"/>
                  </a:ext>
                </a:extLst>
              </p:cNvPr>
              <p:cNvSpPr/>
              <p:nvPr/>
            </p:nvSpPr>
            <p:spPr>
              <a:xfrm>
                <a:off x="8875358" y="4671269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C8506E-2602-4BBC-9C52-AADA7B70B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358" y="4671269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E41C66-7E09-491E-AA7A-CE0E4B49CB09}"/>
                  </a:ext>
                </a:extLst>
              </p:cNvPr>
              <p:cNvSpPr/>
              <p:nvPr/>
            </p:nvSpPr>
            <p:spPr>
              <a:xfrm>
                <a:off x="838200" y="3174158"/>
                <a:ext cx="5745480" cy="964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, so the total number of rows sampled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̃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E41C66-7E09-491E-AA7A-CE0E4B49C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74158"/>
                <a:ext cx="5745480" cy="964623"/>
              </a:xfrm>
              <a:prstGeom prst="rect">
                <a:avLst/>
              </a:prstGeom>
              <a:blipFill>
                <a:blip r:embed="rId5"/>
                <a:stretch>
                  <a:fillRect t="-6329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26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Spectral Approximation (Offline)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Outputs a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[DMM06, SS08]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43" t="-4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28591-10CC-413C-B329-88ED8EFDF15B}"/>
              </a:ext>
            </a:extLst>
          </p:cNvPr>
          <p:cNvSpPr/>
          <p:nvPr/>
        </p:nvSpPr>
        <p:spPr>
          <a:xfrm>
            <a:off x="8012516" y="3429000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F3B47C-D7F5-4045-8797-D177818B4697}"/>
                  </a:ext>
                </a:extLst>
              </p:cNvPr>
              <p:cNvSpPr/>
              <p:nvPr/>
            </p:nvSpPr>
            <p:spPr>
              <a:xfrm>
                <a:off x="8858109" y="3826288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F3B47C-D7F5-4045-8797-D177818B4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109" y="3826288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11A3A4-AE3F-4EE9-BE7C-F386ED56FBE4}"/>
              </a:ext>
            </a:extLst>
          </p:cNvPr>
          <p:cNvSpPr/>
          <p:nvPr/>
        </p:nvSpPr>
        <p:spPr>
          <a:xfrm>
            <a:off x="8012516" y="4735632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C8506E-2602-4BBC-9C52-AADA7B70B8C8}"/>
                  </a:ext>
                </a:extLst>
              </p:cNvPr>
              <p:cNvSpPr/>
              <p:nvPr/>
            </p:nvSpPr>
            <p:spPr>
              <a:xfrm>
                <a:off x="8875358" y="4671269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C8506E-2602-4BBC-9C52-AADA7B70B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358" y="4671269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E41C66-7E09-491E-AA7A-CE0E4B49CB09}"/>
                  </a:ext>
                </a:extLst>
              </p:cNvPr>
              <p:cNvSpPr/>
              <p:nvPr/>
            </p:nvSpPr>
            <p:spPr>
              <a:xfrm>
                <a:off x="838200" y="3174158"/>
                <a:ext cx="5745480" cy="2728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, so the total number of rows sampled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̃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Leverage scores are monotonic with more rows, so the offline approach can be adapted to streaming through </a:t>
                </a:r>
                <a:r>
                  <a:rPr lang="en-US" sz="2800" dirty="0" err="1">
                    <a:solidFill>
                      <a:srgbClr val="7030A0"/>
                    </a:solidFill>
                  </a:rPr>
                  <a:t>downsampling</a:t>
                </a:r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E41C66-7E09-491E-AA7A-CE0E4B49C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74158"/>
                <a:ext cx="5745480" cy="2728889"/>
              </a:xfrm>
              <a:prstGeom prst="rect">
                <a:avLst/>
              </a:prstGeom>
              <a:blipFill>
                <a:blip r:embed="rId5"/>
                <a:stretch>
                  <a:fillRect l="-1911" t="-2237" b="-4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9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Spectral Approximation (Sliding Window)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21920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Consider the sliding window model: we see rows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Leverage score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tells 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not important, so we do not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Stream proceeds: All rows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expire, new rows are all zeros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219205"/>
              </a:xfrm>
              <a:blipFill>
                <a:blip r:embed="rId2"/>
                <a:stretch>
                  <a:fillRect l="-1043" t="-4384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4F78F0-4914-45BE-A752-1938A5080611}"/>
              </a:ext>
            </a:extLst>
          </p:cNvPr>
          <p:cNvSpPr/>
          <p:nvPr/>
        </p:nvSpPr>
        <p:spPr>
          <a:xfrm>
            <a:off x="8625769" y="4149411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C65867-D807-4AB5-82FF-4BCDC96731B9}"/>
                  </a:ext>
                </a:extLst>
              </p:cNvPr>
              <p:cNvSpPr/>
              <p:nvPr/>
            </p:nvSpPr>
            <p:spPr>
              <a:xfrm>
                <a:off x="10812433" y="496662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C65867-D807-4AB5-82FF-4BCDC9673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433" y="4966625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7EA66BB-1EE6-4FE2-BA24-54D7464999EC}"/>
              </a:ext>
            </a:extLst>
          </p:cNvPr>
          <p:cNvSpPr/>
          <p:nvPr/>
        </p:nvSpPr>
        <p:spPr>
          <a:xfrm>
            <a:off x="8625768" y="4155440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B22DB8D-C59E-4AE3-94AA-A915FD780AE1}"/>
                  </a:ext>
                </a:extLst>
              </p:cNvPr>
              <p:cNvSpPr/>
              <p:nvPr/>
            </p:nvSpPr>
            <p:spPr>
              <a:xfrm>
                <a:off x="9479986" y="4102384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B22DB8D-C59E-4AE3-94AA-A915FD780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86" y="4102384"/>
                <a:ext cx="4838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568B55-4A22-4753-875D-DEB0F280E33B}"/>
                  </a:ext>
                </a:extLst>
              </p:cNvPr>
              <p:cNvSpPr/>
              <p:nvPr/>
            </p:nvSpPr>
            <p:spPr>
              <a:xfrm>
                <a:off x="9451227" y="5280352"/>
                <a:ext cx="51260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568B55-4A22-4753-875D-DEB0F280E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227" y="5280352"/>
                <a:ext cx="51260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FDF5133-0CA0-4B06-A6AC-29CD779137FD}"/>
                  </a:ext>
                </a:extLst>
              </p:cNvPr>
              <p:cNvSpPr/>
              <p:nvPr/>
            </p:nvSpPr>
            <p:spPr>
              <a:xfrm>
                <a:off x="838198" y="3828097"/>
                <a:ext cx="7391401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Cannot possibly get approximation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without storing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This implies we should </a:t>
                </a:r>
                <a:r>
                  <a:rPr lang="en-US" sz="2800" i="1" dirty="0">
                    <a:solidFill>
                      <a:srgbClr val="7030A0"/>
                    </a:solidFill>
                  </a:rPr>
                  <a:t>always</a:t>
                </a:r>
                <a:r>
                  <a:rPr lang="en-US" sz="2800" i="1" dirty="0"/>
                  <a:t> </a:t>
                </a:r>
                <a:r>
                  <a:rPr lang="en-US" sz="2800" dirty="0"/>
                  <a:t>store the most recent row!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Need a new sense of importance accounting for both </a:t>
                </a:r>
                <a:r>
                  <a:rPr lang="en-US" sz="2800" dirty="0">
                    <a:solidFill>
                      <a:srgbClr val="00B050"/>
                    </a:solidFill>
                  </a:rPr>
                  <a:t>uniqueness</a:t>
                </a:r>
                <a:r>
                  <a:rPr lang="en-US" sz="2800" dirty="0"/>
                  <a:t> AND </a:t>
                </a:r>
                <a:r>
                  <a:rPr lang="en-US" sz="2800" dirty="0">
                    <a:solidFill>
                      <a:srgbClr val="00B050"/>
                    </a:solidFill>
                  </a:rPr>
                  <a:t>recency</a:t>
                </a:r>
                <a:r>
                  <a:rPr lang="en-US" sz="2800" dirty="0"/>
                  <a:t> of a row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FDF5133-0CA0-4B06-A6AC-29CD77913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828097"/>
                <a:ext cx="7391401" cy="2677656"/>
              </a:xfrm>
              <a:prstGeom prst="rect">
                <a:avLst/>
              </a:prstGeom>
              <a:blipFill>
                <a:blip r:embed="rId6"/>
                <a:stretch>
                  <a:fillRect l="-1401" t="-2278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79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Reverse Online Leverage Scores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Leverage score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Rows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might be deleted so they shouldn’t count towards the importance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Reverse online leverage score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the rows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6D863C3-82B9-424E-8FBA-BE6CD4AE14FD}"/>
              </a:ext>
            </a:extLst>
          </p:cNvPr>
          <p:cNvSpPr/>
          <p:nvPr/>
        </p:nvSpPr>
        <p:spPr>
          <a:xfrm>
            <a:off x="9119956" y="1209795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F9F522-1274-4906-BB00-643D1815AA17}"/>
                  </a:ext>
                </a:extLst>
              </p:cNvPr>
              <p:cNvSpPr/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F9F522-1274-4906-BB00-643D1815A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6AE6E3E-0707-4741-AFBD-AD431D390F12}"/>
              </a:ext>
            </a:extLst>
          </p:cNvPr>
          <p:cNvSpPr/>
          <p:nvPr/>
        </p:nvSpPr>
        <p:spPr>
          <a:xfrm>
            <a:off x="9119956" y="2516427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B34797-7026-405D-9A92-8D6DB568CFCC}"/>
                  </a:ext>
                </a:extLst>
              </p:cNvPr>
              <p:cNvSpPr/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B34797-7026-405D-9A92-8D6DB568C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35DA9307-C45E-4062-9DAE-E333C84D0B33}"/>
              </a:ext>
            </a:extLst>
          </p:cNvPr>
          <p:cNvSpPr/>
          <p:nvPr/>
        </p:nvSpPr>
        <p:spPr>
          <a:xfrm>
            <a:off x="9119956" y="3934867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6" y="5241499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454C996-AFAF-4BEF-9294-7F0361A6EFAE}"/>
              </a:ext>
            </a:extLst>
          </p:cNvPr>
          <p:cNvSpPr/>
          <p:nvPr/>
        </p:nvSpPr>
        <p:spPr>
          <a:xfrm>
            <a:off x="9119956" y="5250917"/>
            <a:ext cx="2067907" cy="90315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29B1DA-883E-4707-BB79-CC85B1377CE7}"/>
                  </a:ext>
                </a:extLst>
              </p:cNvPr>
              <p:cNvSpPr/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29B1DA-883E-4707-BB79-CC85B1377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50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Streaming / Sliding Window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Input</a:t>
                </a:r>
                <a:r>
                  <a:rPr lang="en-US" dirty="0"/>
                  <a:t>: Elements of an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which arrives sequentially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Output</a:t>
                </a:r>
                <a:r>
                  <a:rPr lang="en-US" dirty="0"/>
                  <a:t>: Evaluation (or approximation) of a given function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Use space </a:t>
                </a:r>
                <a:r>
                  <a:rPr lang="en-US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i="1" dirty="0"/>
                  <a:t> </a:t>
                </a:r>
                <a:r>
                  <a:rPr lang="en-US" dirty="0"/>
                  <a:t>in the size of the input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Sliding Window</a:t>
                </a:r>
                <a:r>
                  <a:rPr lang="en-US" dirty="0"/>
                  <a:t>: “Only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most recent updates form the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Recent interactions, time sensitive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655531-097D-4E45-B6D5-0E29302327E4}"/>
              </a:ext>
            </a:extLst>
          </p:cNvPr>
          <p:cNvSpPr txBox="1"/>
          <p:nvPr/>
        </p:nvSpPr>
        <p:spPr>
          <a:xfrm>
            <a:off x="6024880" y="5469077"/>
            <a:ext cx="3820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1 0 1 1 1 0 0 1 1 0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12B9F-5391-4129-91C2-1ED5D2EC8033}"/>
              </a:ext>
            </a:extLst>
          </p:cNvPr>
          <p:cNvSpPr/>
          <p:nvPr/>
        </p:nvSpPr>
        <p:spPr>
          <a:xfrm>
            <a:off x="6837680" y="5469077"/>
            <a:ext cx="2926374" cy="71892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60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07960" cy="4534535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/>
              <a:t>Algorithm: sample (and rescale) a number of rows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A9307-C45E-4062-9DAE-E333C84D0B33}"/>
              </a:ext>
            </a:extLst>
          </p:cNvPr>
          <p:cNvSpPr/>
          <p:nvPr/>
        </p:nvSpPr>
        <p:spPr>
          <a:xfrm>
            <a:off x="8991188" y="1362890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06189-35C8-4AF2-807F-CFBEF83B0EEF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149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07960" cy="4534535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/>
              <a:t>Algorithm: sample (and rescale) a number of rows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/>
              <a:t>New row arrives – store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06189-35C8-4AF2-807F-CFBEF83B0EEF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91188" y="1362890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673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07960" cy="4534535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/>
              <a:t>Algorithm: sample (and rescale) a number of rows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dirty="0"/>
              <a:t>New row arrives – store it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06189-35C8-4AF2-807F-CFBEF83B0EEF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761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448482" y="363122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482" y="363122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06189-35C8-4AF2-807F-CFBEF83B0EEF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47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448482" y="363122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482" y="363122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06189-35C8-4AF2-807F-CFBEF83B0EEF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BE64C1-E423-4425-9AC8-E76829F7AD1E}"/>
              </a:ext>
            </a:extLst>
          </p:cNvPr>
          <p:cNvSpPr/>
          <p:nvPr/>
        </p:nvSpPr>
        <p:spPr>
          <a:xfrm>
            <a:off x="8972600" y="3850060"/>
            <a:ext cx="2362611" cy="681803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62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448482" y="363122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482" y="363122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06189-35C8-4AF2-807F-CFBEF83B0EEF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BE64C1-E423-4425-9AC8-E76829F7AD1E}"/>
              </a:ext>
            </a:extLst>
          </p:cNvPr>
          <p:cNvSpPr/>
          <p:nvPr/>
        </p:nvSpPr>
        <p:spPr>
          <a:xfrm>
            <a:off x="8972600" y="3850060"/>
            <a:ext cx="2362611" cy="681803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470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457777" y="330513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7" y="330513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06189-35C8-4AF2-807F-CFBEF83B0EEF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6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457777" y="330513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7" y="330513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06189-35C8-4AF2-807F-CFBEF83B0EEF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4BAAE5-710D-4AAA-A434-E5B9018737F0}"/>
              </a:ext>
            </a:extLst>
          </p:cNvPr>
          <p:cNvSpPr/>
          <p:nvPr/>
        </p:nvSpPr>
        <p:spPr>
          <a:xfrm>
            <a:off x="8972600" y="3444256"/>
            <a:ext cx="2362611" cy="1087607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4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457777" y="330513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7" y="330513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D06189-35C8-4AF2-807F-CFBEF83B0EEF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4BAAE5-710D-4AAA-A434-E5B9018737F0}"/>
              </a:ext>
            </a:extLst>
          </p:cNvPr>
          <p:cNvSpPr/>
          <p:nvPr/>
        </p:nvSpPr>
        <p:spPr>
          <a:xfrm>
            <a:off x="8972600" y="3444256"/>
            <a:ext cx="2362611" cy="1087607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940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457777" y="330513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7" y="330513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4BAAE5-710D-4AAA-A434-E5B9018737F0}"/>
              </a:ext>
            </a:extLst>
          </p:cNvPr>
          <p:cNvSpPr/>
          <p:nvPr/>
        </p:nvSpPr>
        <p:spPr>
          <a:xfrm>
            <a:off x="8972600" y="3444256"/>
            <a:ext cx="2362611" cy="1087607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0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Streaming / Sliding Window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Input</a:t>
                </a:r>
                <a:r>
                  <a:rPr lang="en-US" dirty="0"/>
                  <a:t>: Elements of an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which arrives sequentially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Output</a:t>
                </a:r>
                <a:r>
                  <a:rPr lang="en-US" dirty="0"/>
                  <a:t>: Evaluation (or approximation) of a given function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Goal</a:t>
                </a:r>
                <a:r>
                  <a:rPr lang="en-US" dirty="0"/>
                  <a:t>: Use space </a:t>
                </a:r>
                <a:r>
                  <a:rPr lang="en-US" i="1" dirty="0">
                    <a:solidFill>
                      <a:srgbClr val="7030A0"/>
                    </a:solidFill>
                  </a:rPr>
                  <a:t>sublinear</a:t>
                </a:r>
                <a:r>
                  <a:rPr lang="en-US" i="1" dirty="0"/>
                  <a:t> </a:t>
                </a:r>
                <a:r>
                  <a:rPr lang="en-US" dirty="0"/>
                  <a:t>in the size of the input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Sliding Window</a:t>
                </a:r>
                <a:r>
                  <a:rPr lang="en-US" dirty="0"/>
                  <a:t>: “Only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most recent updates form the underlying data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Recent interactions, time sensitive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655531-097D-4E45-B6D5-0E29302327E4}"/>
              </a:ext>
            </a:extLst>
          </p:cNvPr>
          <p:cNvSpPr txBox="1"/>
          <p:nvPr/>
        </p:nvSpPr>
        <p:spPr>
          <a:xfrm>
            <a:off x="6024880" y="5469077"/>
            <a:ext cx="4195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1 0 1 1 1 0 0 1 1 0 1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12B9F-5391-4129-91C2-1ED5D2EC8033}"/>
              </a:ext>
            </a:extLst>
          </p:cNvPr>
          <p:cNvSpPr/>
          <p:nvPr/>
        </p:nvSpPr>
        <p:spPr>
          <a:xfrm>
            <a:off x="7193280" y="5469077"/>
            <a:ext cx="2926374" cy="71892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2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464553" y="2857039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553" y="2857039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8012DFE-EC09-4C00-BB5E-B317E3F7D906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62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384101" y="115292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01" y="115292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989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Delete expired rows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384101" y="115292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01" y="115292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F5B45-991D-4EE2-8922-D7E8441B5DB0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848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Delete expired rows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384101" y="115292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01" y="115292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609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Algorithm: sample (and rescale) a number of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store it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For each sampled (and rescaled)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sample the row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↔ </a:t>
                </a:r>
                <a:r>
                  <a:rPr lang="en-US" dirty="0" err="1">
                    <a:solidFill>
                      <a:srgbClr val="00B050"/>
                    </a:solidFill>
                  </a:rPr>
                  <a:t>downsampling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Delete expired rows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New row arrives – repeat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384101" y="1152927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01" y="1152927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06DD0E-84AF-4164-B95E-E86CEABF65BF}"/>
              </a:ext>
            </a:extLst>
          </p:cNvPr>
          <p:cNvSpPr/>
          <p:nvPr/>
        </p:nvSpPr>
        <p:spPr>
          <a:xfrm>
            <a:off x="9119951" y="45427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41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Correctness: Show an invariant that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sampled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final</a:t>
                </a:r>
                <a:r>
                  <a:rPr lang="en-US" dirty="0"/>
                  <a:t> reverse online leverage score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Outputs a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[DMM06, SS08]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 r="-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515383" y="279969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83" y="2799694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3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Correctness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80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Correctness: Show an invariant that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sampled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final</a:t>
                </a:r>
                <a:r>
                  <a:rPr lang="en-US" dirty="0"/>
                  <a:t> reverse online leverage score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rows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before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800" cy="4534535"/>
              </a:xfrm>
              <a:blipFill>
                <a:blip r:embed="rId2"/>
                <a:stretch>
                  <a:fillRect l="-1682" t="-2151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C8496D-53F4-497B-98FF-20D918FE93A9}"/>
                  </a:ext>
                </a:extLst>
              </p:cNvPr>
              <p:cNvSpPr/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C8496D-53F4-497B-98FF-20D918FE9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940122C-1C5A-49FA-84A0-20ABD9D17F10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C5C06F-0B33-4824-AB2D-FB0E4DC115A0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62C04-171A-47B9-8E80-CB641E6FA9F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0FFCFE-5050-4703-A977-38A845107828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713BCF-2F96-4130-936F-39077F6FD451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478E4E-593E-4776-85FF-DBE0E05016F3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E7918B-D612-4B93-B46E-39BB06C34AE5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B4F34C-DE6C-4DEF-8B4D-012CEAC2EEAD}"/>
              </a:ext>
            </a:extLst>
          </p:cNvPr>
          <p:cNvSpPr/>
          <p:nvPr/>
        </p:nvSpPr>
        <p:spPr>
          <a:xfrm>
            <a:off x="8991189" y="136354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0D1194-98AE-4190-B280-110C97829D99}"/>
              </a:ext>
            </a:extLst>
          </p:cNvPr>
          <p:cNvSpPr/>
          <p:nvPr/>
        </p:nvSpPr>
        <p:spPr>
          <a:xfrm>
            <a:off x="8991189" y="2358797"/>
            <a:ext cx="2362611" cy="195398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4C05E0B-85EA-47C9-BDA6-1A71CECE88B2}"/>
                  </a:ext>
                </a:extLst>
              </p:cNvPr>
              <p:cNvSpPr/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4C05E0B-85EA-47C9-BDA6-1A71CECE8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7A11E5F-E2C9-4EE0-BF1E-B5C6414D2A70}"/>
                  </a:ext>
                </a:extLst>
              </p:cNvPr>
              <p:cNvSpPr/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7A11E5F-E2C9-4EE0-BF1E-B5C6414D2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4CE8805-FDAE-49D8-9B32-268451BF1735}"/>
                  </a:ext>
                </a:extLst>
              </p:cNvPr>
              <p:cNvSpPr/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4CE8805-FDAE-49D8-9B32-268451BF1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4035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Correctness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80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Correctness: Show an invariant that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sampled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final</a:t>
                </a:r>
                <a:r>
                  <a:rPr lang="en-US" dirty="0"/>
                  <a:t> reverse online leverage score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rows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before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Suppose before the arrival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been sampled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800" cy="4534535"/>
              </a:xfrm>
              <a:blipFill>
                <a:blip r:embed="rId2"/>
                <a:stretch>
                  <a:fillRect l="-1682" t="-2151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251C1D-6D6A-4603-AC5C-0CC1B21C83C3}"/>
                  </a:ext>
                </a:extLst>
              </p:cNvPr>
              <p:cNvSpPr/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251C1D-6D6A-4603-AC5C-0CC1B21C8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0869DDF-5886-47B1-8871-ADBB02D9B092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7E406E-EC8B-4531-A5EA-B632E8793C03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7D008E-FBF2-4AB5-A0FE-9D5467B436AF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7E5FBD-6656-43A3-B94E-C67DD14B49B4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5BB541-C554-4D52-9307-3A06CC6B4E30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CF12256-07ED-4A43-A4FD-7262D2A0F66C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3760F0-8546-408B-9EF7-A244591C9E0D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6457E0-0BA1-45B0-AECD-401500AD1DFF}"/>
              </a:ext>
            </a:extLst>
          </p:cNvPr>
          <p:cNvSpPr/>
          <p:nvPr/>
        </p:nvSpPr>
        <p:spPr>
          <a:xfrm>
            <a:off x="8991189" y="136354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18DFC6-F8AD-4EED-A566-356C22C4FE02}"/>
              </a:ext>
            </a:extLst>
          </p:cNvPr>
          <p:cNvSpPr/>
          <p:nvPr/>
        </p:nvSpPr>
        <p:spPr>
          <a:xfrm>
            <a:off x="8991189" y="2358797"/>
            <a:ext cx="2362611" cy="195398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68A76B-4A7E-41BF-BD50-EE1897606777}"/>
                  </a:ext>
                </a:extLst>
              </p:cNvPr>
              <p:cNvSpPr/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68A76B-4A7E-41BF-BD50-EE189760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CF2B72E-DD99-4C99-B9FA-3DE37C6C8DD6}"/>
                  </a:ext>
                </a:extLst>
              </p:cNvPr>
              <p:cNvSpPr/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CF2B72E-DD99-4C99-B9FA-3DE37C6C8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3714F9-6650-4183-8AE4-46E4F4F5FCFC}"/>
                  </a:ext>
                </a:extLst>
              </p:cNvPr>
              <p:cNvSpPr/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3714F9-6650-4183-8AE4-46E4F4F5F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3295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Correctness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80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Suppose before the arrival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been sampled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[DMM06, SS08]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800" cy="4534535"/>
              </a:xfrm>
              <a:blipFill>
                <a:blip r:embed="rId2"/>
                <a:stretch>
                  <a:fillRect l="-1682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C8496D-53F4-497B-98FF-20D918FE93A9}"/>
                  </a:ext>
                </a:extLst>
              </p:cNvPr>
              <p:cNvSpPr/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C8496D-53F4-497B-98FF-20D918FE9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940122C-1C5A-49FA-84A0-20ABD9D17F10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C5C06F-0B33-4824-AB2D-FB0E4DC115A0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62C04-171A-47B9-8E80-CB641E6FA9F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0FFCFE-5050-4703-A977-38A845107828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713BCF-2F96-4130-936F-39077F6FD451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478E4E-593E-4776-85FF-DBE0E05016F3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E7918B-D612-4B93-B46E-39BB06C34AE5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B4F34C-DE6C-4DEF-8B4D-012CEAC2EEAD}"/>
              </a:ext>
            </a:extLst>
          </p:cNvPr>
          <p:cNvSpPr/>
          <p:nvPr/>
        </p:nvSpPr>
        <p:spPr>
          <a:xfrm>
            <a:off x="8991189" y="136354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0D1194-98AE-4190-B280-110C97829D99}"/>
              </a:ext>
            </a:extLst>
          </p:cNvPr>
          <p:cNvSpPr/>
          <p:nvPr/>
        </p:nvSpPr>
        <p:spPr>
          <a:xfrm>
            <a:off x="8991189" y="2358797"/>
            <a:ext cx="2362611" cy="195398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2A0E2C-F854-4229-ABA9-C7883125E0A5}"/>
                  </a:ext>
                </a:extLst>
              </p:cNvPr>
              <p:cNvSpPr/>
              <p:nvPr/>
            </p:nvSpPr>
            <p:spPr>
              <a:xfrm>
                <a:off x="8267276" y="3179586"/>
                <a:ext cx="557973" cy="593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2A0E2C-F854-4229-ABA9-C7883125E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76" y="3179586"/>
                <a:ext cx="557973" cy="593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C66565-6B75-47DB-8CC4-7B2E6611CAD7}"/>
                  </a:ext>
                </a:extLst>
              </p:cNvPr>
              <p:cNvSpPr/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C66565-6B75-47DB-8CC4-7B2E6611C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A7E0840-24C8-4274-8636-DACA8BA23179}"/>
                  </a:ext>
                </a:extLst>
              </p:cNvPr>
              <p:cNvSpPr/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A7E0840-24C8-4274-8636-DACA8BA23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5CABF3-DCCF-4FE1-98CB-22984B97BF3F}"/>
                  </a:ext>
                </a:extLst>
              </p:cNvPr>
              <p:cNvSpPr/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5CABF3-DCCF-4FE1-98CB-22984B97B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808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Correctness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80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Suppose before the arrival of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been sampled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[DMM06, SS08]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/>
                  <a:t> appended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remains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800" cy="4534535"/>
              </a:xfrm>
              <a:blipFill>
                <a:blip r:embed="rId2"/>
                <a:stretch>
                  <a:fillRect l="-1682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F945B36-FAFB-4964-97F6-DBD261E0C1CB}"/>
                  </a:ext>
                </a:extLst>
              </p:cNvPr>
              <p:cNvSpPr/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F945B36-FAFB-4964-97F6-DBD261E0C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F9AC341-E88E-4144-91FC-D6B9C8093250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4A9CDC-0CF3-4957-B21F-408AF30A690C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BB9973-C8D6-42D2-9919-0A7C4A4EAB95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A8EB37-E983-4823-93C9-6E27449CD046}"/>
              </a:ext>
            </a:extLst>
          </p:cNvPr>
          <p:cNvSpPr/>
          <p:nvPr/>
        </p:nvSpPr>
        <p:spPr>
          <a:xfrm>
            <a:off x="8991189" y="136354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A37A03-6EE3-404B-94B1-F4FCAD798759}"/>
              </a:ext>
            </a:extLst>
          </p:cNvPr>
          <p:cNvSpPr/>
          <p:nvPr/>
        </p:nvSpPr>
        <p:spPr>
          <a:xfrm>
            <a:off x="8991189" y="2358797"/>
            <a:ext cx="2362611" cy="195398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AAA9487-2818-434A-A775-A1905B7DFC56}"/>
                  </a:ext>
                </a:extLst>
              </p:cNvPr>
              <p:cNvSpPr/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AAA9487-2818-434A-A775-A1905B7DF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FD2088F-ACC1-49AC-9172-BA1E68F31491}"/>
                  </a:ext>
                </a:extLst>
              </p:cNvPr>
              <p:cNvSpPr/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FD2088F-ACC1-49AC-9172-BA1E68F3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86EC942-7637-41AF-A7CE-5C25935BB525}"/>
                  </a:ext>
                </a:extLst>
              </p:cNvPr>
              <p:cNvSpPr/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86EC942-7637-41AF-A7CE-5C25935BB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19D0EC69-2DF4-4C84-BCFE-2B4B99B27B8A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4E3447-6AEA-46D5-8ABD-8CE014D025A6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2AEB24-A6A7-49C6-A48B-9566566200D1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767A2B-6A11-4F3B-861F-FC3CEA0324F0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D1337F-1E7A-4D9F-AD85-6B171D83FEEB}"/>
                  </a:ext>
                </a:extLst>
              </p:cNvPr>
              <p:cNvSpPr/>
              <p:nvPr/>
            </p:nvSpPr>
            <p:spPr>
              <a:xfrm>
                <a:off x="8267276" y="3179586"/>
                <a:ext cx="557973" cy="593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D1337F-1E7A-4D9F-AD85-6B171D83F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76" y="3179586"/>
                <a:ext cx="557973" cy="5937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EEE8EEA-751E-4C02-8FDC-897F3058F28E}"/>
                  </a:ext>
                </a:extLst>
              </p:cNvPr>
              <p:cNvSpPr/>
              <p:nvPr/>
            </p:nvSpPr>
            <p:spPr>
              <a:xfrm>
                <a:off x="7138913" y="3179586"/>
                <a:ext cx="540917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EEE8EEA-751E-4C02-8FDC-897F3058F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913" y="3179586"/>
                <a:ext cx="540917" cy="5949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902538-38E7-4852-8965-F4A9DA766FA9}"/>
              </a:ext>
            </a:extLst>
          </p:cNvPr>
          <p:cNvCxnSpPr>
            <a:stCxn id="50" idx="3"/>
          </p:cNvCxnSpPr>
          <p:nvPr/>
        </p:nvCxnSpPr>
        <p:spPr>
          <a:xfrm flipV="1">
            <a:off x="7679830" y="2555701"/>
            <a:ext cx="1145419" cy="921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F07B69-50DF-4363-9503-829C9DE0D1E3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679830" y="3477072"/>
            <a:ext cx="1213513" cy="920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8B20A17-95EE-4D74-A733-A2D924F824D5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7679830" y="3053857"/>
            <a:ext cx="1213513" cy="423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F48674-0FF5-4A3C-B853-70CD1B0C0047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679830" y="3477072"/>
            <a:ext cx="1213513" cy="460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5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Sliding Windows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4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Example: Number of ones in sliding window (2-approximation)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E342-B51D-446C-BA35-E2B8E328F2DA}"/>
              </a:ext>
            </a:extLst>
          </p:cNvPr>
          <p:cNvSpPr txBox="1"/>
          <p:nvPr/>
        </p:nvSpPr>
        <p:spPr>
          <a:xfrm>
            <a:off x="1139887" y="40861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2AFC1-F1D5-433A-A30F-70594FCBBED1}"/>
              </a:ext>
            </a:extLst>
          </p:cNvPr>
          <p:cNvSpPr txBox="1"/>
          <p:nvPr/>
        </p:nvSpPr>
        <p:spPr>
          <a:xfrm>
            <a:off x="1281894" y="4794058"/>
            <a:ext cx="16033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8EB92-64B4-43C8-BD4C-30A069D51EC8}"/>
              </a:ext>
            </a:extLst>
          </p:cNvPr>
          <p:cNvSpPr/>
          <p:nvPr/>
        </p:nvSpPr>
        <p:spPr>
          <a:xfrm>
            <a:off x="838200" y="479405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BBA84-C8E9-4F61-A4AB-B536566C673D}"/>
              </a:ext>
            </a:extLst>
          </p:cNvPr>
          <p:cNvSpPr/>
          <p:nvPr/>
        </p:nvSpPr>
        <p:spPr>
          <a:xfrm>
            <a:off x="1139886" y="4149619"/>
            <a:ext cx="3081383" cy="2343256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9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Correctness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8199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remains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Reverse online leverage score: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Recall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≼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survives </a:t>
                </a:r>
                <a:r>
                  <a:rPr lang="en-US" dirty="0" err="1"/>
                  <a:t>w.p.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81990" cy="4534535"/>
              </a:xfrm>
              <a:blipFill>
                <a:blip r:embed="rId2"/>
                <a:stretch>
                  <a:fillRect l="-1596" r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F945B36-FAFB-4964-97F6-DBD261E0C1CB}"/>
                  </a:ext>
                </a:extLst>
              </p:cNvPr>
              <p:cNvSpPr/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F945B36-FAFB-4964-97F6-DBD261E0C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522" y="2079885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F9AC341-E88E-4144-91FC-D6B9C8093250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4A9CDC-0CF3-4957-B21F-408AF30A690C}"/>
              </a:ext>
            </a:extLst>
          </p:cNvPr>
          <p:cNvSpPr/>
          <p:nvPr/>
        </p:nvSpPr>
        <p:spPr>
          <a:xfrm>
            <a:off x="9119953" y="1383760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BB9973-C8D6-42D2-9919-0A7C4A4EAB95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A8EB37-E983-4823-93C9-6E27449CD046}"/>
              </a:ext>
            </a:extLst>
          </p:cNvPr>
          <p:cNvSpPr/>
          <p:nvPr/>
        </p:nvSpPr>
        <p:spPr>
          <a:xfrm>
            <a:off x="8991189" y="136354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A37A03-6EE3-404B-94B1-F4FCAD798759}"/>
              </a:ext>
            </a:extLst>
          </p:cNvPr>
          <p:cNvSpPr/>
          <p:nvPr/>
        </p:nvSpPr>
        <p:spPr>
          <a:xfrm>
            <a:off x="8991189" y="2358797"/>
            <a:ext cx="2362611" cy="195398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AAA9487-2818-434A-A775-A1905B7DFC56}"/>
                  </a:ext>
                </a:extLst>
              </p:cNvPr>
              <p:cNvSpPr/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AAA9487-2818-434A-A775-A1905B7DF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707" y="4193874"/>
                <a:ext cx="4838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FD2088F-ACC1-49AC-9172-BA1E68F31491}"/>
                  </a:ext>
                </a:extLst>
              </p:cNvPr>
              <p:cNvSpPr/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FD2088F-ACC1-49AC-9172-BA1E68F3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646" y="3179586"/>
                <a:ext cx="55797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86EC942-7637-41AF-A7CE-5C25935BB525}"/>
                  </a:ext>
                </a:extLst>
              </p:cNvPr>
              <p:cNvSpPr/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86EC942-7637-41AF-A7CE-5C25935BB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501" y="223315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19D0EC69-2DF4-4C84-BCFE-2B4B99B27B8A}"/>
              </a:ext>
            </a:extLst>
          </p:cNvPr>
          <p:cNvSpPr/>
          <p:nvPr/>
        </p:nvSpPr>
        <p:spPr>
          <a:xfrm>
            <a:off x="9119955" y="2372273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4E3447-6AEA-46D5-8ABD-8CE014D025A6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2AEB24-A6A7-49C6-A48B-9566566200D1}"/>
              </a:ext>
            </a:extLst>
          </p:cNvPr>
          <p:cNvSpPr/>
          <p:nvPr/>
        </p:nvSpPr>
        <p:spPr>
          <a:xfrm>
            <a:off x="9119953" y="3444256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767A2B-6A11-4F3B-861F-FC3CEA0324F0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D1337F-1E7A-4D9F-AD85-6B171D83FEEB}"/>
                  </a:ext>
                </a:extLst>
              </p:cNvPr>
              <p:cNvSpPr/>
              <p:nvPr/>
            </p:nvSpPr>
            <p:spPr>
              <a:xfrm>
                <a:off x="8267276" y="3179586"/>
                <a:ext cx="557973" cy="593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D1337F-1E7A-4D9F-AD85-6B171D83F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76" y="3179586"/>
                <a:ext cx="557973" cy="5937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EEE8EEA-751E-4C02-8FDC-897F3058F28E}"/>
                  </a:ext>
                </a:extLst>
              </p:cNvPr>
              <p:cNvSpPr/>
              <p:nvPr/>
            </p:nvSpPr>
            <p:spPr>
              <a:xfrm>
                <a:off x="7138913" y="3179586"/>
                <a:ext cx="540917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EEE8EEA-751E-4C02-8FDC-897F3058F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913" y="3179586"/>
                <a:ext cx="540917" cy="5949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902538-38E7-4852-8965-F4A9DA766FA9}"/>
              </a:ext>
            </a:extLst>
          </p:cNvPr>
          <p:cNvCxnSpPr>
            <a:stCxn id="50" idx="3"/>
          </p:cNvCxnSpPr>
          <p:nvPr/>
        </p:nvCxnSpPr>
        <p:spPr>
          <a:xfrm flipV="1">
            <a:off x="7679830" y="2555701"/>
            <a:ext cx="1145419" cy="921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F07B69-50DF-4363-9503-829C9DE0D1E3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679830" y="3477072"/>
            <a:ext cx="1213513" cy="920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8B20A17-95EE-4D74-A733-A2D924F824D5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7679830" y="3053857"/>
            <a:ext cx="1213513" cy="423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F48674-0FF5-4A3C-B853-70CD1B0C0047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679830" y="3477072"/>
            <a:ext cx="1213513" cy="460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80D83B-0E1F-45EB-B3CF-C2D6C042A102}"/>
                  </a:ext>
                </a:extLst>
              </p:cNvPr>
              <p:cNvSpPr/>
              <p:nvPr/>
            </p:nvSpPr>
            <p:spPr>
              <a:xfrm>
                <a:off x="611590" y="3324092"/>
                <a:ext cx="6902300" cy="844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80D83B-0E1F-45EB-B3CF-C2D6C042A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90" y="3324092"/>
                <a:ext cx="6902300" cy="8440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920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Correctness: Show an invariant that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sampled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7030A0"/>
                    </a:solidFill>
                  </a:rPr>
                  <a:t>final</a:t>
                </a:r>
                <a:r>
                  <a:rPr lang="en-US" dirty="0"/>
                  <a:t> reverse online leverage score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By monotonicity,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sampled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leverage score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Outputs a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[DMM06, SS08]</a:t>
                </a: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Space? Must bound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807960" cy="4534535"/>
              </a:xfrm>
              <a:blipFill>
                <a:blip r:embed="rId2"/>
                <a:stretch>
                  <a:fillRect l="-1406" t="-2151" r="-469" b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/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E20FCA-1B1D-4359-B58A-3876198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14" y="2507307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9868B17-5FED-44BE-9D23-B2403DCFD91A}"/>
              </a:ext>
            </a:extLst>
          </p:cNvPr>
          <p:cNvSpPr/>
          <p:nvPr/>
        </p:nvSpPr>
        <p:spPr>
          <a:xfrm>
            <a:off x="9119955" y="1787416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/>
              <p:nvPr/>
            </p:nvSpPr>
            <p:spPr>
              <a:xfrm>
                <a:off x="8515383" y="279969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24F97-F8C7-4A87-91D2-C6F255917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83" y="2799694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6336538-8EEB-49BF-859D-F0DFA5E7EAAE}"/>
              </a:ext>
            </a:extLst>
          </p:cNvPr>
          <p:cNvSpPr/>
          <p:nvPr/>
        </p:nvSpPr>
        <p:spPr>
          <a:xfrm>
            <a:off x="9119954" y="2996158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19BE7-650D-4FB5-9F09-BDDC0BE93C38}"/>
              </a:ext>
            </a:extLst>
          </p:cNvPr>
          <p:cNvSpPr/>
          <p:nvPr/>
        </p:nvSpPr>
        <p:spPr>
          <a:xfrm>
            <a:off x="9119953" y="3861171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DDC0B-1F2D-441B-9A32-73F4D0CD204B}"/>
              </a:ext>
            </a:extLst>
          </p:cNvPr>
          <p:cNvSpPr/>
          <p:nvPr/>
        </p:nvSpPr>
        <p:spPr>
          <a:xfrm>
            <a:off x="9119953" y="4332993"/>
            <a:ext cx="2067907" cy="1834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9B64-FD90-4885-B7A4-0C934C5E9F41}"/>
              </a:ext>
            </a:extLst>
          </p:cNvPr>
          <p:cNvSpPr/>
          <p:nvPr/>
        </p:nvSpPr>
        <p:spPr>
          <a:xfrm>
            <a:off x="8972600" y="1574909"/>
            <a:ext cx="2362611" cy="294923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Reverse Online Leverage Scores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3792" cy="453453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Online algorithm: see rows sequentially and irrevocably store or discard row, output spectral approximation at the end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Sum of reverse online leverage scores = sum of online leverage scores =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[CMP16]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→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space algorithm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3792" cy="4534535"/>
              </a:xfrm>
              <a:blipFill>
                <a:blip r:embed="rId2"/>
                <a:stretch>
                  <a:fillRect l="-1019" t="-2151"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853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02278" y="1726565"/>
            <a:ext cx="4187444" cy="35991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166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Low-Rank Approximation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D49-9D60-44DD-910D-2EBD0529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 3  5 -2  7  0 11  4 -8</a:t>
            </a:r>
          </a:p>
          <a:p>
            <a:pPr marL="0" indent="0">
              <a:buNone/>
            </a:pPr>
            <a:r>
              <a:rPr lang="en-US" dirty="0"/>
              <a:t>0  0 -1  3 13 2  8   6  2</a:t>
            </a:r>
          </a:p>
          <a:p>
            <a:pPr marL="0" indent="0">
              <a:buNone/>
            </a:pPr>
            <a:r>
              <a:rPr lang="en-US" dirty="0"/>
              <a:t>2  5  6  1  4  0  -7  5  3</a:t>
            </a:r>
          </a:p>
          <a:p>
            <a:pPr marL="0" indent="0">
              <a:buNone/>
            </a:pPr>
            <a:r>
              <a:rPr lang="en-US" dirty="0"/>
              <a:t>8  7  2  1 -1 -3 -2 -4 -6</a:t>
            </a:r>
          </a:p>
          <a:p>
            <a:pPr marL="0" indent="0">
              <a:buNone/>
            </a:pPr>
            <a:r>
              <a:rPr lang="en-US" dirty="0"/>
              <a:t>-5 3 -4 -1 -2 -1 0 -3  -1</a:t>
            </a:r>
          </a:p>
          <a:p>
            <a:pPr marL="0" indent="0">
              <a:buNone/>
            </a:pPr>
            <a:r>
              <a:rPr lang="en-US" dirty="0"/>
              <a:t>7  1  3  2  4  1  0  11  1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4632A-DB15-4E1E-AF6A-9808F8A025F0}"/>
              </a:ext>
            </a:extLst>
          </p:cNvPr>
          <p:cNvSpPr/>
          <p:nvPr/>
        </p:nvSpPr>
        <p:spPr>
          <a:xfrm>
            <a:off x="838200" y="1825625"/>
            <a:ext cx="3304032" cy="303163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/>
              <p:nvPr/>
            </p:nvSpPr>
            <p:spPr>
              <a:xfrm>
                <a:off x="4842217" y="1825625"/>
                <a:ext cx="5700815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Find rank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Finding structure among noise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3200" dirty="0"/>
                  <a:t>Matrix completion problem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29DC0-5F55-4C0F-9250-42464CEC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217" y="1825625"/>
                <a:ext cx="5700815" cy="2062103"/>
              </a:xfrm>
              <a:prstGeom prst="rect">
                <a:avLst/>
              </a:prstGeom>
              <a:blipFill>
                <a:blip r:embed="rId2"/>
                <a:stretch>
                  <a:fillRect l="-2350" t="-3540" r="-1816" b="-8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/>
              <p:nvPr/>
            </p:nvSpPr>
            <p:spPr>
              <a:xfrm>
                <a:off x="305260" y="3156778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4C0BD3-17FA-4C89-B440-C5B1EB272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0" y="3156778"/>
                <a:ext cx="466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/>
              <p:nvPr/>
            </p:nvSpPr>
            <p:spPr>
              <a:xfrm>
                <a:off x="2207212" y="4916948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E03EE9-5338-44CC-A0E3-C885075F2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12" y="4916948"/>
                <a:ext cx="39421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netflix">
            <a:extLst>
              <a:ext uri="{FF2B5EF4-FFF2-40B4-BE49-F238E27FC236}">
                <a16:creationId xmlns:a16="http://schemas.microsoft.com/office/drawing/2014/main" id="{08B93FF4-7BD3-4BA2-9C67-FF74F862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83" y="4462529"/>
            <a:ext cx="2823795" cy="13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3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Low-Rank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Low-rank approximation: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find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E2BD1-3D1C-4AAF-B9ED-7A5FA4681B1D}"/>
                  </a:ext>
                </a:extLst>
              </p:cNvPr>
              <p:cNvSpPr/>
              <p:nvPr/>
            </p:nvSpPr>
            <p:spPr>
              <a:xfrm>
                <a:off x="2068497" y="2733699"/>
                <a:ext cx="881129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AE2BD1-3D1C-4AAF-B9ED-7A5FA4681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97" y="2733699"/>
                <a:ext cx="88112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584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Low-Rank Approximation (Offline)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SVD: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with singular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the matrix with diagonal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7030A0"/>
                    </a:solidFill>
                  </a:rPr>
                  <a:t>optimal</a:t>
                </a:r>
                <a:r>
                  <a:rPr lang="en-US" dirty="0"/>
                  <a:t> solution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E29DC0-5F55-4C0F-9250-42464CEC0C31}"/>
              </a:ext>
            </a:extLst>
          </p:cNvPr>
          <p:cNvSpPr/>
          <p:nvPr/>
        </p:nvSpPr>
        <p:spPr>
          <a:xfrm>
            <a:off x="4842217" y="1825625"/>
            <a:ext cx="570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40876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Low-Rank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84363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Spectral algorithm solves low-rank approximation: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Can be done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 in streaming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84363" cy="4351338"/>
              </a:xfrm>
              <a:blipFill>
                <a:blip r:embed="rId2"/>
                <a:stretch>
                  <a:fillRect l="-142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miley clipart">
            <a:extLst>
              <a:ext uri="{FF2B5EF4-FFF2-40B4-BE49-F238E27FC236}">
                <a16:creationId xmlns:a16="http://schemas.microsoft.com/office/drawing/2014/main" id="{62DCEC0E-F218-44C6-B2A8-970CBE13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68" y="1973327"/>
            <a:ext cx="1102270" cy="110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rownie clipart">
            <a:extLst>
              <a:ext uri="{FF2B5EF4-FFF2-40B4-BE49-F238E27FC236}">
                <a16:creationId xmlns:a16="http://schemas.microsoft.com/office/drawing/2014/main" id="{A144A122-07AC-495B-8433-D72555913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67" y="4636098"/>
            <a:ext cx="1102271" cy="11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9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Low-Rank Approximation (Streaming)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85369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Leverage score: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Ridge leverage score: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Sample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Outputs a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[CMM15]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F0"/>
                    </a:solidFill>
                  </a:rPr>
                  <a:t>[CMM15]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853690" cy="4351338"/>
              </a:xfrm>
              <a:blipFill>
                <a:blip r:embed="rId2"/>
                <a:stretch>
                  <a:fillRect l="-101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6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4B7A-8516-47FC-9176-8158CF0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Template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dirty="0"/>
                  <a:t>Suppose we know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v"/>
                </a:pPr>
                <a:r>
                  <a:rPr lang="en-US" dirty="0"/>
                  <a:t>Reverse online leverage score: Sample each 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55D49-9D60-44DD-910D-2EBD0529D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426910" cy="4351338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D9EFEAD-AF92-446A-A800-B54C02641C0A}"/>
              </a:ext>
            </a:extLst>
          </p:cNvPr>
          <p:cNvSpPr/>
          <p:nvPr/>
        </p:nvSpPr>
        <p:spPr>
          <a:xfrm>
            <a:off x="9119956" y="1209795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/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F524FD-2A0E-41E7-853C-16A43FF84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1607083"/>
                <a:ext cx="5413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775C550-0D2E-425C-A96A-5017D76DF04C}"/>
              </a:ext>
            </a:extLst>
          </p:cNvPr>
          <p:cNvSpPr/>
          <p:nvPr/>
        </p:nvSpPr>
        <p:spPr>
          <a:xfrm>
            <a:off x="9119956" y="2516427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/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E90A94-69C4-4C26-9EC6-765AAFEFE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2452064"/>
                <a:ext cx="52411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3785AE2-B18E-48E0-87EE-F23CB4F776C4}"/>
              </a:ext>
            </a:extLst>
          </p:cNvPr>
          <p:cNvSpPr/>
          <p:nvPr/>
        </p:nvSpPr>
        <p:spPr>
          <a:xfrm>
            <a:off x="9119956" y="3934867"/>
            <a:ext cx="2067907" cy="221920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/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DDF03-C165-4295-81EC-DE26FAECE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549" y="4332155"/>
                <a:ext cx="5413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65C379A-7F47-4FA7-B5B8-5F50A40DD8B3}"/>
              </a:ext>
            </a:extLst>
          </p:cNvPr>
          <p:cNvSpPr/>
          <p:nvPr/>
        </p:nvSpPr>
        <p:spPr>
          <a:xfrm>
            <a:off x="9119956" y="5241499"/>
            <a:ext cx="2067907" cy="3973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/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4EA6C-F31B-4E92-82A5-8A74CC97E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8" y="5177136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E9A53BA-A033-49AA-AE1C-4030BE2CB4BA}"/>
              </a:ext>
            </a:extLst>
          </p:cNvPr>
          <p:cNvSpPr/>
          <p:nvPr/>
        </p:nvSpPr>
        <p:spPr>
          <a:xfrm>
            <a:off x="9119956" y="5250917"/>
            <a:ext cx="2067907" cy="903155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/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3FE1AD-53BF-47E7-A6DC-796B73756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954" y="5559893"/>
                <a:ext cx="5579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607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1964</TotalTime>
  <Words>5861</Words>
  <Application>Microsoft Office PowerPoint</Application>
  <PresentationFormat>Widescreen</PresentationFormat>
  <Paragraphs>896</Paragraphs>
  <Slides>122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8" baseType="lpstr">
      <vt:lpstr>Arial</vt:lpstr>
      <vt:lpstr>Calibri</vt:lpstr>
      <vt:lpstr>Calibri Light</vt:lpstr>
      <vt:lpstr>Cambria Math</vt:lpstr>
      <vt:lpstr>Wingdings</vt:lpstr>
      <vt:lpstr>Office Theme</vt:lpstr>
      <vt:lpstr>Numerical Linear Algebra in the Sliding Window Model</vt:lpstr>
      <vt:lpstr>PowerPoint Presentation</vt:lpstr>
      <vt:lpstr>Streaming Model</vt:lpstr>
      <vt:lpstr>Streaming Model</vt:lpstr>
      <vt:lpstr>Streaming / Sliding Window Model</vt:lpstr>
      <vt:lpstr>Streaming / Sliding Window Model</vt:lpstr>
      <vt:lpstr>Streaming / Sliding Window Model</vt:lpstr>
      <vt:lpstr>Streaming / Sliding Window Model</vt:lpstr>
      <vt:lpstr>Sliding Windows Example</vt:lpstr>
      <vt:lpstr>Sliding Windows Example</vt:lpstr>
      <vt:lpstr>Sliding Windows Example</vt:lpstr>
      <vt:lpstr>Sliding Windows Example</vt:lpstr>
      <vt:lpstr>Sliding Windows Example</vt:lpstr>
      <vt:lpstr>Sliding Windows Example</vt:lpstr>
      <vt:lpstr>Sliding Windows Example</vt:lpstr>
      <vt:lpstr>Sliding Windows Example</vt:lpstr>
      <vt:lpstr>Sliding Windows Example</vt:lpstr>
      <vt:lpstr>Sliding Windows Example Recap</vt:lpstr>
      <vt:lpstr>Sliding Window Algorithms</vt:lpstr>
      <vt:lpstr>Smooth Functions</vt:lpstr>
      <vt:lpstr>Smooth Functions</vt:lpstr>
      <vt:lpstr>Smooth Functions</vt:lpstr>
      <vt:lpstr>Smooth Functions</vt:lpstr>
      <vt:lpstr>Smooth Functions</vt:lpstr>
      <vt:lpstr>Why Randomized Numerical Linear Algebra?</vt:lpstr>
      <vt:lpstr>RandNLA on Sliding Windows</vt:lpstr>
      <vt:lpstr>RandNLA on Sliding Windows</vt:lpstr>
      <vt:lpstr>RandNLA on Sliding Windows</vt:lpstr>
      <vt:lpstr>Approximate Matrix Multiplication</vt:lpstr>
      <vt:lpstr>PowerPoint Presentation</vt:lpstr>
      <vt:lpstr>PowerPoint Presentation</vt:lpstr>
      <vt:lpstr>Spectral Approximation</vt:lpstr>
      <vt:lpstr>Regression</vt:lpstr>
      <vt:lpstr>Regression</vt:lpstr>
      <vt:lpstr>Low-Rank Approximation</vt:lpstr>
      <vt:lpstr>Results</vt:lpstr>
      <vt:lpstr>Results</vt:lpstr>
      <vt:lpstr>Questions?</vt:lpstr>
      <vt:lpstr>Approximate Matrix Multiplication</vt:lpstr>
      <vt:lpstr>Linear Algebra Background</vt:lpstr>
      <vt:lpstr>Linear Algebra Background</vt:lpstr>
      <vt:lpstr>Approximate Matrix Multiplication</vt:lpstr>
      <vt:lpstr>Approximate Matrix Multiplication (Offline)</vt:lpstr>
      <vt:lpstr>Approximate Matrix Multiplication (Offline)</vt:lpstr>
      <vt:lpstr>Approximate Matrix Multiplication (Offline)</vt:lpstr>
      <vt:lpstr>Approximate Matrix Multiplication (Offline)</vt:lpstr>
      <vt:lpstr>Approximate Matrix Multiplication (Offline)</vt:lpstr>
      <vt:lpstr>Approximate Matrix Multiplication</vt:lpstr>
      <vt:lpstr>Approximate Matrix Multiplication</vt:lpstr>
      <vt:lpstr>Approximate Matrix Multiplication</vt:lpstr>
      <vt:lpstr>Approximate Matrix Multiplication</vt:lpstr>
      <vt:lpstr>Approximate Matrix Multiplication</vt:lpstr>
      <vt:lpstr>Approximate Matrix Multiplication</vt:lpstr>
      <vt:lpstr>Approximate Matrix Multiplication</vt:lpstr>
      <vt:lpstr>Approximate Matrix Multiplication</vt:lpstr>
      <vt:lpstr>Questions?</vt:lpstr>
      <vt:lpstr>Spectral Approximation</vt:lpstr>
      <vt:lpstr>Spectral Approximation</vt:lpstr>
      <vt:lpstr>Spectral Approximation</vt:lpstr>
      <vt:lpstr>Linear Algebra Background</vt:lpstr>
      <vt:lpstr>Linear Algebra Background</vt:lpstr>
      <vt:lpstr>Spectral Approximation (Offline)</vt:lpstr>
      <vt:lpstr>Intuition</vt:lpstr>
      <vt:lpstr>Linear Algebra Background</vt:lpstr>
      <vt:lpstr>Linear Algebra Background</vt:lpstr>
      <vt:lpstr>Spectral Approximation (Offline)</vt:lpstr>
      <vt:lpstr>Spectral Approximation (Offline)</vt:lpstr>
      <vt:lpstr>Spectral Approximation (Sliding Window)</vt:lpstr>
      <vt:lpstr>Reverse Online Leverage Scores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Correctness</vt:lpstr>
      <vt:lpstr>Correctness</vt:lpstr>
      <vt:lpstr>Correctness</vt:lpstr>
      <vt:lpstr>Correctness</vt:lpstr>
      <vt:lpstr>Correctness</vt:lpstr>
      <vt:lpstr>Algorithm</vt:lpstr>
      <vt:lpstr>Reverse Online Leverage Scores</vt:lpstr>
      <vt:lpstr>Questions?</vt:lpstr>
      <vt:lpstr>Low-Rank Approximation</vt:lpstr>
      <vt:lpstr>Low-Rank Approximation</vt:lpstr>
      <vt:lpstr>Low-Rank Approximation (Offline)</vt:lpstr>
      <vt:lpstr>Low-Rank Approximation</vt:lpstr>
      <vt:lpstr>Low-Rank Approximation (Streaming)</vt:lpstr>
      <vt:lpstr>Template</vt:lpstr>
      <vt:lpstr>Template</vt:lpstr>
      <vt:lpstr>Template</vt:lpstr>
      <vt:lpstr>Regularization Computation</vt:lpstr>
      <vt:lpstr>Template</vt:lpstr>
      <vt:lpstr>Reverse Online Leverage Scores</vt:lpstr>
      <vt:lpstr>Matrix Determinant Lemma</vt:lpstr>
      <vt:lpstr>Using Matrix Determinant Lemma [CMP16]</vt:lpstr>
      <vt:lpstr>Bounding the Determinant</vt:lpstr>
      <vt:lpstr>Reverse Online Leverage Scores</vt:lpstr>
      <vt:lpstr>Template</vt:lpstr>
      <vt:lpstr>Results</vt:lpstr>
      <vt:lpstr>Results</vt:lpstr>
      <vt:lpstr>Questions?</vt:lpstr>
      <vt:lpstr>Future Work?</vt:lpstr>
      <vt:lpstr>ℓ_1 Spectral Approximation</vt:lpstr>
      <vt:lpstr>ℓ_1 Leverage Scores</vt:lpstr>
      <vt:lpstr>ℓ_1 Leverage Scores</vt:lpstr>
      <vt:lpstr>Matrix Multiplication Lower Bounds</vt:lpstr>
      <vt:lpstr>Matrix Multiplication Lower Bounds</vt:lpstr>
      <vt:lpstr>Initial Approach (Smooth PSD Histogram)</vt:lpstr>
      <vt:lpstr>Initial Approach (Smooth PSD Histogram)</vt:lpstr>
      <vt:lpstr>Initial Approach (Smooth PSD Histogram)</vt:lpstr>
      <vt:lpstr>Initial Approach (Smooth PSD Histogram)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Linear Algebra in the Sliding Window Model</dc:title>
  <dc:creator>samson</dc:creator>
  <cp:lastModifiedBy>samson</cp:lastModifiedBy>
  <cp:revision>176</cp:revision>
  <dcterms:created xsi:type="dcterms:W3CDTF">2019-04-15T20:53:00Z</dcterms:created>
  <dcterms:modified xsi:type="dcterms:W3CDTF">2019-04-29T17:22:23Z</dcterms:modified>
</cp:coreProperties>
</file>